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Lst>
  <p:sldSz cy="5143500" cx="9144000"/>
  <p:notesSz cx="9144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7" roundtripDataSignature="AMtx7miTzHT6hddDqVcGfG7Wb9VD3AF7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customschemas.google.com/relationships/presentationmetadata" Target="metadata"/><Relationship Id="rId96" Type="http://schemas.openxmlformats.org/officeDocument/2006/relationships/slide" Target="slides/slide92.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09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4091"/>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409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0: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1: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2: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3: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4: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5: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6: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7: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7: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8: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8: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9: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9: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2: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 name="Google Shape;21;p2: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0: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20: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1: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1: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2: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22: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3: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23: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4: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24: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5: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25: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6: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26: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7: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7: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8: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28: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9: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29: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3: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 name="Google Shape;29;p3: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0: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30: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1: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31: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2: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32: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3: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33: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34: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34: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5: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35: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6: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36: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7: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p37: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38: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38: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9: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39: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4: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4: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0: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40: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41: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41: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42: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42: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43: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43: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44: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p44: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45: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45: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46: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 name="Google Shape;871;p46: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781f177954_0_4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g2781f177954_0_43: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ee995031ba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2ee995031ba_0_0: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ee995031ba_0_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g2ee995031ba_0_7: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5: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5: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ee995031ba_0_2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g2ee995031ba_0_28: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ee995031ba_0_4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g2ee995031ba_0_48: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ee995031ba_0_65: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g2ee995031ba_0_65: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ee995031ba_0_10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g2ee995031ba_0_103: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ee995031ba_0_121: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g2ee995031ba_0_121: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ee995031ba_0_141: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7" name="Google Shape;1037;g2ee995031ba_0_141: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ee995031ba_0_159: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g2ee995031ba_0_159: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ee995031ba_0_179: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2ee995031ba_0_179: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ee995031ba_0_19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g2ee995031ba_0_197: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ee995031ba_0_21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g2ee995031ba_0_217: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6: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ee995031ba_0_23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g2ee995031ba_0_238: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ee995031ba_0_25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g2ee995031ba_0_258: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ee995031ba_0_275: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ee995031ba_0_275: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ee995031ba_0_295: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8" name="Google Shape;1198;g2ee995031ba_0_295: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ee995031ba_0_31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6" name="Google Shape;1216;g2ee995031ba_0_312: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ee995031ba_0_33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7" name="Google Shape;1237;g2ee995031ba_0_332: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ee995031ba_0_349: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5" name="Google Shape;1255;g2ee995031ba_0_349: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ee995031ba_0_369: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g2ee995031ba_0_369: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ee995031ba_0_386: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2ee995031ba_0_386: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ee995031ba_0_406: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g2ee995031ba_0_406: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7: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eec892ff6f_2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3" name="Google Shape;1333;g2eec892ff6f_2_0: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eec892ff6f_2_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1" name="Google Shape;1341;g2eec892ff6f_2_7: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eec892ff6f_2_69: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3" name="Google Shape;1363;g2eec892ff6f_2_69: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eec892ff6f_2_2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g2eec892ff6f_2_28: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eec892ff6f_2_9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4" name="Google Shape;1404;g2eec892ff6f_2_90: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eec892ff6f_2_11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5" name="Google Shape;1425;g2eec892ff6f_2_112: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eec892ff6f_2_13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g2eec892ff6f_2_133: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eec892ff6f_2_15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5" name="Google Shape;1465;g2eec892ff6f_2_153: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2eec892ff6f_2_176: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g2eec892ff6f_2_176: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eec892ff6f_2_19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8" name="Google Shape;1508;g2eec892ff6f_2_198: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8: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eec892ff6f_2_22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g2eec892ff6f_2_220: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eec892ff6f_2_24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9" name="Google Shape;1549;g2eec892ff6f_2_240: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eec892ff6f_2_264: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0" name="Google Shape;1570;g2eec892ff6f_2_264: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eec892ff6f_2_286: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0" name="Google Shape;1590;g2eec892ff6f_2_286: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2eec892ff6f_2_4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1" name="Google Shape;1611;g2eec892ff6f_2_48: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2eec892ff6f_2_311: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9" name="Google Shape;1629;g2eec892ff6f_2_311: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eec892ff6f_2_33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0" name="Google Shape;1650;g2eec892ff6f_2_332: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eec892ff6f_2_35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8" name="Google Shape;1668;g2eec892ff6f_2_350: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2eec892ff6f_2_37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9" name="Google Shape;1689;g2eec892ff6f_2_370: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eec892ff6f_2_389: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7" name="Google Shape;1707;g2eec892ff6f_2_389: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9: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eec892ff6f_2_409: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8" name="Google Shape;1728;g2eec892ff6f_2_409: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2eec892ff6f_2_42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6" name="Google Shape;1746;g2eec892ff6f_2_428:notes"/>
          <p:cNvSpPr txBox="1"/>
          <p:nvPr>
            <p:ph idx="1" type="body"/>
          </p:nvPr>
        </p:nvSpPr>
        <p:spPr>
          <a:xfrm>
            <a:off x="914400" y="3300413"/>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p47: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8" name="Google Shape;1768;p47:notes"/>
          <p:cNvSpPr txBox="1"/>
          <p:nvPr>
            <p:ph idx="1" type="body"/>
          </p:nvPr>
        </p:nvSpPr>
        <p:spPr>
          <a:xfrm>
            <a:off x="914400" y="3300413"/>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65.png"/><Relationship Id="rId5"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2.png"/><Relationship Id="rId6"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 name="Shape 14"/>
        <p:cNvGrpSpPr/>
        <p:nvPr/>
      </p:nvGrpSpPr>
      <p:grpSpPr>
        <a:xfrm>
          <a:off x="0" y="0"/>
          <a:ext cx="0" cy="0"/>
          <a:chOff x="0" y="0"/>
          <a:chExt cx="0" cy="0"/>
        </a:xfrm>
      </p:grpSpPr>
      <p:sp>
        <p:nvSpPr>
          <p:cNvPr id="15" name="Google Shape;15;p1"/>
          <p:cNvSpPr/>
          <p:nvPr/>
        </p:nvSpPr>
        <p:spPr>
          <a:xfrm>
            <a:off x="3175" y="0"/>
            <a:ext cx="9140825" cy="3550920"/>
          </a:xfrm>
          <a:prstGeom prst="rect">
            <a:avLst/>
          </a:prstGeom>
          <a:solidFill>
            <a:srgbClr val="385623"/>
          </a:solidFill>
          <a:ln>
            <a:noFill/>
          </a:ln>
        </p:spPr>
        <p:txBody>
          <a:bodyPr anchorCtr="0" anchor="t" bIns="0" lIns="0" spcFirstLastPara="1" rIns="0" wrap="square" tIns="0">
            <a:noAutofit/>
          </a:bodyPr>
          <a:lstStyle/>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1" i="0" sz="1000" u="none" cap="none" strike="noStrike">
              <a:solidFill>
                <a:srgbClr val="548135"/>
              </a:solidFill>
              <a:latin typeface="Microsoft YaHei"/>
              <a:ea typeface="Microsoft YaHei"/>
              <a:cs typeface="Microsoft YaHei"/>
              <a:sym typeface="Microsoft YaHei"/>
            </a:endParaRPr>
          </a:p>
        </p:txBody>
      </p:sp>
      <p:sp>
        <p:nvSpPr>
          <p:cNvPr id="16" name="Google Shape;16;p1"/>
          <p:cNvSpPr/>
          <p:nvPr/>
        </p:nvSpPr>
        <p:spPr>
          <a:xfrm>
            <a:off x="370205" y="3803015"/>
            <a:ext cx="3981450" cy="470535"/>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t/>
            </a:r>
            <a:endParaRPr b="0" i="0" sz="100" u="none" cap="none" strike="noStrike">
              <a:solidFill>
                <a:schemeClr val="dk1"/>
              </a:solidFill>
              <a:latin typeface="Arial"/>
              <a:ea typeface="Arial"/>
              <a:cs typeface="Arial"/>
              <a:sym typeface="Arial"/>
            </a:endParaRPr>
          </a:p>
          <a:p>
            <a:pPr indent="0" lvl="0" marL="0" marR="0" rtl="0" algn="l">
              <a:lnSpc>
                <a:spcPct val="107000"/>
              </a:lnSpc>
              <a:spcBef>
                <a:spcPts val="0"/>
              </a:spcBef>
              <a:spcAft>
                <a:spcPts val="0"/>
              </a:spcAft>
              <a:buNone/>
            </a:pPr>
            <a:r>
              <a:t/>
            </a:r>
            <a:endParaRPr b="0" i="0" sz="400" u="none" cap="none" strike="noStrike">
              <a:solidFill>
                <a:schemeClr val="dk1"/>
              </a:solidFill>
              <a:latin typeface="Arial"/>
              <a:ea typeface="Arial"/>
              <a:cs typeface="Arial"/>
              <a:sym typeface="Arial"/>
            </a:endParaRPr>
          </a:p>
          <a:p>
            <a:pPr indent="0" lvl="0" marL="12700" marR="0" rtl="0" algn="l">
              <a:lnSpc>
                <a:spcPct val="86000"/>
              </a:lnSpc>
              <a:spcBef>
                <a:spcPts val="0"/>
              </a:spcBef>
              <a:spcAft>
                <a:spcPts val="0"/>
              </a:spcAft>
              <a:buNone/>
            </a:pPr>
            <a:r>
              <a:rPr b="1" i="0" lang="en-US" sz="1100" u="none" cap="none" strike="noStrike">
                <a:solidFill>
                  <a:srgbClr val="000000"/>
                </a:solidFill>
                <a:latin typeface="Microsoft YaHei"/>
                <a:ea typeface="Microsoft YaHei"/>
                <a:cs typeface="Microsoft YaHei"/>
                <a:sym typeface="Microsoft YaHei"/>
              </a:rPr>
              <a:t>TEAM MEMBERS</a:t>
            </a:r>
            <a:r>
              <a:rPr b="0" i="0" lang="en-US" sz="1100" u="none" cap="none" strike="noStrike">
                <a:solidFill>
                  <a:srgbClr val="000000"/>
                </a:solidFill>
                <a:latin typeface="Microsoft YaHei"/>
                <a:ea typeface="Microsoft YaHei"/>
                <a:cs typeface="Microsoft YaHei"/>
                <a:sym typeface="Microsoft YaHei"/>
              </a:rPr>
              <a:t>: Wendy &amp; Lukas</a:t>
            </a:r>
            <a:endParaRPr b="0" i="0" sz="1100" u="none" cap="none" strike="noStrike">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7" name="Google Shape;17;p1"/>
          <p:cNvSpPr txBox="1"/>
          <p:nvPr/>
        </p:nvSpPr>
        <p:spPr>
          <a:xfrm>
            <a:off x="262255" y="1753870"/>
            <a:ext cx="86196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chemeClr val="lt1"/>
                </a:solidFill>
                <a:latin typeface="Microsoft YaHei"/>
                <a:ea typeface="Microsoft YaHei"/>
                <a:cs typeface="Microsoft YaHei"/>
                <a:sym typeface="Microsoft YaHei"/>
              </a:rPr>
              <a:t>Marketing </a:t>
            </a:r>
            <a:r>
              <a:rPr b="1" lang="en-US" sz="2400">
                <a:solidFill>
                  <a:schemeClr val="lt1"/>
                </a:solidFill>
                <a:latin typeface="Microsoft YaHei"/>
                <a:ea typeface="Microsoft YaHei"/>
                <a:cs typeface="Microsoft YaHei"/>
                <a:sym typeface="Microsoft YaHei"/>
              </a:rPr>
              <a:t>Emails</a:t>
            </a:r>
            <a:r>
              <a:rPr b="1" i="0" lang="en-US" sz="2400" u="none" cap="none" strike="noStrike">
                <a:solidFill>
                  <a:schemeClr val="lt1"/>
                </a:solidFill>
                <a:latin typeface="Microsoft YaHei"/>
                <a:ea typeface="Microsoft YaHei"/>
                <a:cs typeface="Microsoft YaHei"/>
                <a:sym typeface="Microsoft YaHei"/>
              </a:rPr>
              <a:t> Q&amp;A</a:t>
            </a:r>
            <a:endParaRPr b="1" i="0" sz="2400" u="none" cap="none" strike="noStrike">
              <a:solidFill>
                <a:schemeClr val="lt1"/>
              </a:solidFill>
              <a:latin typeface="Microsoft YaHei"/>
              <a:ea typeface="Microsoft YaHei"/>
              <a:cs typeface="Microsoft YaHei"/>
              <a:sym typeface="Microsoft YaHei"/>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US" sz="1400" u="none" cap="none" strike="noStrike">
                <a:solidFill>
                  <a:schemeClr val="lt1"/>
                </a:solidFill>
                <a:latin typeface="Microsoft YaHei"/>
                <a:ea typeface="Microsoft YaHei"/>
                <a:cs typeface="Microsoft YaHei"/>
                <a:sym typeface="Microsoft YaHei"/>
              </a:rPr>
              <a:t>SiriusMindShare</a:t>
            </a:r>
            <a:endParaRPr b="0" i="0" sz="1400" u="none" cap="none" strike="noStrike">
              <a:solidFill>
                <a:schemeClr val="lt1"/>
              </a:solidFill>
              <a:latin typeface="Microsoft YaHei"/>
              <a:ea typeface="Microsoft YaHei"/>
              <a:cs typeface="Microsoft YaHei"/>
              <a:sym typeface="Microsoft YaHei"/>
            </a:endParaRPr>
          </a:p>
        </p:txBody>
      </p:sp>
      <p:pic>
        <p:nvPicPr>
          <p:cNvPr id="18" name="Google Shape;18;p1"/>
          <p:cNvPicPr preferRelativeResize="0"/>
          <p:nvPr/>
        </p:nvPicPr>
        <p:blipFill rotWithShape="1">
          <a:blip r:embed="rId3">
            <a:alphaModFix/>
          </a:blip>
          <a:srcRect b="0" l="0" r="0" t="0"/>
          <a:stretch/>
        </p:blipFill>
        <p:spPr>
          <a:xfrm>
            <a:off x="8386445" y="4537710"/>
            <a:ext cx="561340" cy="501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10"/>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4</a:t>
            </a:r>
            <a:endParaRPr sz="1300">
              <a:solidFill>
                <a:schemeClr val="lt1"/>
              </a:solidFill>
              <a:latin typeface="Arial"/>
              <a:ea typeface="Arial"/>
              <a:cs typeface="Arial"/>
              <a:sym typeface="Arial"/>
            </a:endParaRPr>
          </a:p>
        </p:txBody>
      </p:sp>
      <p:sp>
        <p:nvSpPr>
          <p:cNvPr id="172" name="Google Shape;172;p10"/>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73" name="Google Shape;173;p10"/>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74" name="Google Shape;174;p10"/>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4. Generate the best content of future marketing promotional mails</a:t>
            </a:r>
            <a:endParaRPr b="1" sz="1600">
              <a:solidFill>
                <a:schemeClr val="dk1"/>
              </a:solidFill>
              <a:latin typeface="Microsoft YaHei"/>
              <a:ea typeface="Microsoft YaHei"/>
              <a:cs typeface="Microsoft YaHei"/>
              <a:sym typeface="Microsoft YaHei"/>
            </a:endParaRPr>
          </a:p>
        </p:txBody>
      </p:sp>
      <p:sp>
        <p:nvSpPr>
          <p:cNvPr id="175" name="Google Shape;175;p10"/>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76" name="Google Shape;176;p10"/>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77" name="Google Shape;177;p10"/>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78" name="Google Shape;178;p10"/>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79" name="Google Shape;179;p10"/>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80" name="Google Shape;180;p10"/>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81" name="Google Shape;181;p10"/>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82" name="Google Shape;182;p10"/>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83" name="Google Shape;183;p10"/>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10"/>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85" name="Google Shape;185;p10"/>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86" name="Google Shape;186;p10"/>
          <p:cNvPicPr preferRelativeResize="0"/>
          <p:nvPr/>
        </p:nvPicPr>
        <p:blipFill rotWithShape="1">
          <a:blip r:embed="rId5">
            <a:alphaModFix/>
          </a:blip>
          <a:srcRect b="0" l="0" r="0" t="0"/>
          <a:stretch/>
        </p:blipFill>
        <p:spPr>
          <a:xfrm>
            <a:off x="300355" y="1908175"/>
            <a:ext cx="8502015" cy="19640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11"/>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4</a:t>
            </a:r>
            <a:endParaRPr sz="1300">
              <a:solidFill>
                <a:schemeClr val="lt1"/>
              </a:solidFill>
              <a:latin typeface="Arial"/>
              <a:ea typeface="Arial"/>
              <a:cs typeface="Arial"/>
              <a:sym typeface="Arial"/>
            </a:endParaRPr>
          </a:p>
        </p:txBody>
      </p:sp>
      <p:sp>
        <p:nvSpPr>
          <p:cNvPr id="193" name="Google Shape;193;p11"/>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94" name="Google Shape;194;p11"/>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95" name="Google Shape;195;p11"/>
          <p:cNvSpPr/>
          <p:nvPr/>
        </p:nvSpPr>
        <p:spPr>
          <a:xfrm>
            <a:off x="193040" y="1737360"/>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96" name="Google Shape;196;p11"/>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97" name="Google Shape;197;p11"/>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98" name="Google Shape;198;p11"/>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99" name="Google Shape;199;p11"/>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200" name="Google Shape;200;p11"/>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201" name="Google Shape;201;p11"/>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202" name="Google Shape;202;p11"/>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203" name="Google Shape;203;p11"/>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204" name="Google Shape;204;p11"/>
          <p:cNvPicPr preferRelativeResize="0"/>
          <p:nvPr/>
        </p:nvPicPr>
        <p:blipFill rotWithShape="1">
          <a:blip r:embed="rId4">
            <a:alphaModFix/>
          </a:blip>
          <a:srcRect b="0" l="0" r="0" t="0"/>
          <a:stretch/>
        </p:blipFill>
        <p:spPr>
          <a:xfrm>
            <a:off x="2233526" y="370751"/>
            <a:ext cx="4577076" cy="44019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2"/>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12"/>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5</a:t>
            </a:r>
            <a:endParaRPr sz="1300">
              <a:solidFill>
                <a:schemeClr val="lt1"/>
              </a:solidFill>
              <a:latin typeface="Arial"/>
              <a:ea typeface="Arial"/>
              <a:cs typeface="Arial"/>
              <a:sym typeface="Arial"/>
            </a:endParaRPr>
          </a:p>
        </p:txBody>
      </p:sp>
      <p:sp>
        <p:nvSpPr>
          <p:cNvPr id="211" name="Google Shape;211;p12"/>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212" name="Google Shape;212;p12"/>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213" name="Google Shape;213;p12"/>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5. What are the sentiment and the theme of restaurant emails?</a:t>
            </a:r>
            <a:endParaRPr b="1" sz="1600">
              <a:solidFill>
                <a:schemeClr val="dk1"/>
              </a:solidFill>
              <a:latin typeface="Microsoft YaHei"/>
              <a:ea typeface="Microsoft YaHei"/>
              <a:cs typeface="Microsoft YaHei"/>
              <a:sym typeface="Microsoft YaHei"/>
            </a:endParaRPr>
          </a:p>
        </p:txBody>
      </p:sp>
      <p:sp>
        <p:nvSpPr>
          <p:cNvPr id="214" name="Google Shape;214;p12"/>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215" name="Google Shape;215;p12"/>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216" name="Google Shape;216;p12"/>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217" name="Google Shape;217;p12"/>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218" name="Google Shape;218;p12"/>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219" name="Google Shape;219;p12"/>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220" name="Google Shape;220;p12"/>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221" name="Google Shape;221;p12"/>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222" name="Google Shape;222;p12"/>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12"/>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224" name="Google Shape;224;p12"/>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225" name="Google Shape;225;p12"/>
          <p:cNvPicPr preferRelativeResize="0"/>
          <p:nvPr/>
        </p:nvPicPr>
        <p:blipFill rotWithShape="1">
          <a:blip r:embed="rId5">
            <a:alphaModFix/>
          </a:blip>
          <a:srcRect b="0" l="0" r="0" t="0"/>
          <a:stretch/>
        </p:blipFill>
        <p:spPr>
          <a:xfrm>
            <a:off x="358140" y="1734820"/>
            <a:ext cx="8371205" cy="20681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13"/>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5</a:t>
            </a:r>
            <a:endParaRPr sz="1300">
              <a:solidFill>
                <a:schemeClr val="lt1"/>
              </a:solidFill>
              <a:latin typeface="Arial"/>
              <a:ea typeface="Arial"/>
              <a:cs typeface="Arial"/>
              <a:sym typeface="Arial"/>
            </a:endParaRPr>
          </a:p>
        </p:txBody>
      </p:sp>
      <p:sp>
        <p:nvSpPr>
          <p:cNvPr id="232" name="Google Shape;232;p13"/>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233" name="Google Shape;233;p13"/>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234" name="Google Shape;234;p13"/>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235" name="Google Shape;235;p13"/>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236" name="Google Shape;236;p13"/>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237" name="Google Shape;237;p13"/>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238" name="Google Shape;238;p13"/>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239" name="Google Shape;239;p13"/>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240" name="Google Shape;240;p13"/>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241" name="Google Shape;241;p13"/>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242" name="Google Shape;242;p13"/>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243" name="Google Shape;243;p13"/>
          <p:cNvPicPr preferRelativeResize="0"/>
          <p:nvPr/>
        </p:nvPicPr>
        <p:blipFill rotWithShape="1">
          <a:blip r:embed="rId4">
            <a:alphaModFix/>
          </a:blip>
          <a:srcRect b="0" l="0" r="0" t="0"/>
          <a:stretch/>
        </p:blipFill>
        <p:spPr>
          <a:xfrm>
            <a:off x="270510" y="471805"/>
            <a:ext cx="3911600" cy="4201160"/>
          </a:xfrm>
          <a:prstGeom prst="rect">
            <a:avLst/>
          </a:prstGeom>
          <a:noFill/>
          <a:ln>
            <a:noFill/>
          </a:ln>
        </p:spPr>
      </p:pic>
      <p:sp>
        <p:nvSpPr>
          <p:cNvPr id="244" name="Google Shape;244;p13"/>
          <p:cNvSpPr txBox="1"/>
          <p:nvPr/>
        </p:nvSpPr>
        <p:spPr>
          <a:xfrm>
            <a:off x="5172710" y="2235200"/>
            <a:ext cx="2540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Positive &gt; Negative</a:t>
            </a:r>
            <a:endParaRPr b="1"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4"/>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14"/>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6</a:t>
            </a:r>
            <a:endParaRPr sz="1300">
              <a:solidFill>
                <a:schemeClr val="lt1"/>
              </a:solidFill>
              <a:latin typeface="Arial"/>
              <a:ea typeface="Arial"/>
              <a:cs typeface="Arial"/>
              <a:sym typeface="Arial"/>
            </a:endParaRPr>
          </a:p>
        </p:txBody>
      </p:sp>
      <p:sp>
        <p:nvSpPr>
          <p:cNvPr id="251" name="Google Shape;251;p14"/>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252" name="Google Shape;252;p14"/>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253" name="Google Shape;253;p14"/>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6. What common themes or offers are most frequently mentioned in these restaurant emails?</a:t>
            </a:r>
            <a:endParaRPr b="1" sz="1600">
              <a:solidFill>
                <a:schemeClr val="dk1"/>
              </a:solidFill>
              <a:latin typeface="Microsoft YaHei"/>
              <a:ea typeface="Microsoft YaHei"/>
              <a:cs typeface="Microsoft YaHei"/>
              <a:sym typeface="Microsoft YaHei"/>
            </a:endParaRPr>
          </a:p>
        </p:txBody>
      </p:sp>
      <p:sp>
        <p:nvSpPr>
          <p:cNvPr id="254" name="Google Shape;254;p14"/>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255" name="Google Shape;255;p14"/>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256" name="Google Shape;256;p14"/>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257" name="Google Shape;257;p14"/>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258" name="Google Shape;258;p14"/>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259" name="Google Shape;259;p14"/>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260" name="Google Shape;260;p14"/>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261" name="Google Shape;261;p14"/>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262" name="Google Shape;262;p14"/>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14"/>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264" name="Google Shape;264;p14"/>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265" name="Google Shape;265;p14"/>
          <p:cNvPicPr preferRelativeResize="0"/>
          <p:nvPr/>
        </p:nvPicPr>
        <p:blipFill rotWithShape="1">
          <a:blip r:embed="rId5">
            <a:alphaModFix/>
          </a:blip>
          <a:srcRect b="0" l="0" r="0" t="0"/>
          <a:stretch/>
        </p:blipFill>
        <p:spPr>
          <a:xfrm>
            <a:off x="155575" y="1968500"/>
            <a:ext cx="8825230" cy="18053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5"/>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15"/>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6</a:t>
            </a:r>
            <a:endParaRPr sz="1300">
              <a:solidFill>
                <a:schemeClr val="lt1"/>
              </a:solidFill>
              <a:latin typeface="Arial"/>
              <a:ea typeface="Arial"/>
              <a:cs typeface="Arial"/>
              <a:sym typeface="Arial"/>
            </a:endParaRPr>
          </a:p>
        </p:txBody>
      </p:sp>
      <p:sp>
        <p:nvSpPr>
          <p:cNvPr id="272" name="Google Shape;272;p15"/>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273" name="Google Shape;273;p15"/>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274" name="Google Shape;274;p15"/>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275" name="Google Shape;275;p15"/>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276" name="Google Shape;276;p15"/>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277" name="Google Shape;277;p15"/>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278" name="Google Shape;278;p15"/>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279" name="Google Shape;279;p15"/>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280" name="Google Shape;280;p15"/>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281" name="Google Shape;281;p15"/>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282" name="Google Shape;282;p15"/>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283" name="Google Shape;283;p15"/>
          <p:cNvPicPr preferRelativeResize="0"/>
          <p:nvPr/>
        </p:nvPicPr>
        <p:blipFill rotWithShape="1">
          <a:blip r:embed="rId4">
            <a:alphaModFix/>
          </a:blip>
          <a:srcRect b="0" l="0" r="0" t="0"/>
          <a:stretch/>
        </p:blipFill>
        <p:spPr>
          <a:xfrm>
            <a:off x="0" y="708025"/>
            <a:ext cx="9144000" cy="372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6"/>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p16"/>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7</a:t>
            </a:r>
            <a:endParaRPr sz="1300">
              <a:solidFill>
                <a:schemeClr val="lt1"/>
              </a:solidFill>
              <a:latin typeface="Arial"/>
              <a:ea typeface="Arial"/>
              <a:cs typeface="Arial"/>
              <a:sym typeface="Arial"/>
            </a:endParaRPr>
          </a:p>
        </p:txBody>
      </p:sp>
      <p:sp>
        <p:nvSpPr>
          <p:cNvPr id="290" name="Google Shape;290;p16"/>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291" name="Google Shape;291;p16"/>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292" name="Google Shape;292;p16"/>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7. What are the differences in strategies between high-end and casual dining restaurant emails?</a:t>
            </a:r>
            <a:endParaRPr b="1" sz="1600">
              <a:solidFill>
                <a:schemeClr val="dk1"/>
              </a:solidFill>
              <a:latin typeface="Microsoft YaHei"/>
              <a:ea typeface="Microsoft YaHei"/>
              <a:cs typeface="Microsoft YaHei"/>
              <a:sym typeface="Microsoft YaHei"/>
            </a:endParaRPr>
          </a:p>
        </p:txBody>
      </p:sp>
      <p:sp>
        <p:nvSpPr>
          <p:cNvPr id="293" name="Google Shape;293;p16"/>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294" name="Google Shape;294;p16"/>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295" name="Google Shape;295;p16"/>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296" name="Google Shape;296;p16"/>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297" name="Google Shape;297;p16"/>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298" name="Google Shape;298;p16"/>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299" name="Google Shape;299;p16"/>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300" name="Google Shape;300;p16"/>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301" name="Google Shape;301;p16"/>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2" name="Google Shape;302;p16"/>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303" name="Google Shape;303;p16"/>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304" name="Google Shape;304;p16"/>
          <p:cNvPicPr preferRelativeResize="0"/>
          <p:nvPr/>
        </p:nvPicPr>
        <p:blipFill rotWithShape="1">
          <a:blip r:embed="rId5">
            <a:alphaModFix/>
          </a:blip>
          <a:srcRect b="0" l="0" r="0" t="0"/>
          <a:stretch/>
        </p:blipFill>
        <p:spPr>
          <a:xfrm>
            <a:off x="240665" y="1968500"/>
            <a:ext cx="8670290" cy="177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p17"/>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7</a:t>
            </a:r>
            <a:endParaRPr sz="1300">
              <a:solidFill>
                <a:schemeClr val="lt1"/>
              </a:solidFill>
              <a:latin typeface="Arial"/>
              <a:ea typeface="Arial"/>
              <a:cs typeface="Arial"/>
              <a:sym typeface="Arial"/>
            </a:endParaRPr>
          </a:p>
        </p:txBody>
      </p:sp>
      <p:sp>
        <p:nvSpPr>
          <p:cNvPr id="311" name="Google Shape;311;p17"/>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312" name="Google Shape;312;p17"/>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313" name="Google Shape;313;p17"/>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314" name="Google Shape;314;p17"/>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315" name="Google Shape;315;p17"/>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316" name="Google Shape;316;p17"/>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317" name="Google Shape;317;p17"/>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318" name="Google Shape;318;p17"/>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319" name="Google Shape;319;p17"/>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320" name="Google Shape;320;p17"/>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321" name="Google Shape;321;p17"/>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322" name="Google Shape;322;p17"/>
          <p:cNvPicPr preferRelativeResize="0"/>
          <p:nvPr/>
        </p:nvPicPr>
        <p:blipFill rotWithShape="1">
          <a:blip r:embed="rId4">
            <a:alphaModFix/>
          </a:blip>
          <a:srcRect b="0" l="0" r="0" t="0"/>
          <a:stretch/>
        </p:blipFill>
        <p:spPr>
          <a:xfrm>
            <a:off x="0" y="706120"/>
            <a:ext cx="9144000" cy="3730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8"/>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8" name="Google Shape;328;p18"/>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8</a:t>
            </a:r>
            <a:endParaRPr sz="1300">
              <a:solidFill>
                <a:schemeClr val="lt1"/>
              </a:solidFill>
              <a:latin typeface="Arial"/>
              <a:ea typeface="Arial"/>
              <a:cs typeface="Arial"/>
              <a:sym typeface="Arial"/>
            </a:endParaRPr>
          </a:p>
        </p:txBody>
      </p:sp>
      <p:sp>
        <p:nvSpPr>
          <p:cNvPr id="329" name="Google Shape;329;p18"/>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330" name="Google Shape;330;p18"/>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331" name="Google Shape;331;p18"/>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8. How do special event promotions perform compared to regular promotions?</a:t>
            </a:r>
            <a:endParaRPr b="1" sz="1600">
              <a:solidFill>
                <a:schemeClr val="dk1"/>
              </a:solidFill>
              <a:latin typeface="Microsoft YaHei"/>
              <a:ea typeface="Microsoft YaHei"/>
              <a:cs typeface="Microsoft YaHei"/>
              <a:sym typeface="Microsoft YaHei"/>
            </a:endParaRPr>
          </a:p>
        </p:txBody>
      </p:sp>
      <p:sp>
        <p:nvSpPr>
          <p:cNvPr id="332" name="Google Shape;332;p18"/>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333" name="Google Shape;333;p18"/>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334" name="Google Shape;334;p1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335" name="Google Shape;335;p18"/>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336" name="Google Shape;336;p18"/>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337" name="Google Shape;337;p18"/>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338" name="Google Shape;338;p18"/>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339" name="Google Shape;339;p18"/>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340" name="Google Shape;340;p18"/>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1" name="Google Shape;341;p18"/>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342" name="Google Shape;342;p18"/>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343" name="Google Shape;343;p18"/>
          <p:cNvPicPr preferRelativeResize="0"/>
          <p:nvPr/>
        </p:nvPicPr>
        <p:blipFill rotWithShape="1">
          <a:blip r:embed="rId5">
            <a:alphaModFix/>
          </a:blip>
          <a:srcRect b="0" l="0" r="0" t="0"/>
          <a:stretch/>
        </p:blipFill>
        <p:spPr>
          <a:xfrm>
            <a:off x="476250" y="1785620"/>
            <a:ext cx="8191500" cy="220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9"/>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19"/>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8</a:t>
            </a:r>
            <a:endParaRPr sz="1300">
              <a:solidFill>
                <a:schemeClr val="lt1"/>
              </a:solidFill>
              <a:latin typeface="Arial"/>
              <a:ea typeface="Arial"/>
              <a:cs typeface="Arial"/>
              <a:sym typeface="Arial"/>
            </a:endParaRPr>
          </a:p>
        </p:txBody>
      </p:sp>
      <p:sp>
        <p:nvSpPr>
          <p:cNvPr id="350" name="Google Shape;350;p19"/>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351" name="Google Shape;351;p19"/>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352" name="Google Shape;352;p19"/>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353" name="Google Shape;353;p19"/>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354" name="Google Shape;354;p1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355" name="Google Shape;355;p19"/>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356" name="Google Shape;356;p19"/>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357" name="Google Shape;357;p19"/>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358" name="Google Shape;358;p19"/>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359" name="Google Shape;359;p19"/>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360" name="Google Shape;360;p19"/>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361" name="Google Shape;361;p19"/>
          <p:cNvPicPr preferRelativeResize="0"/>
          <p:nvPr/>
        </p:nvPicPr>
        <p:blipFill rotWithShape="1">
          <a:blip r:embed="rId4">
            <a:alphaModFix/>
          </a:blip>
          <a:srcRect b="0" l="0" r="0" t="0"/>
          <a:stretch/>
        </p:blipFill>
        <p:spPr>
          <a:xfrm>
            <a:off x="0" y="737235"/>
            <a:ext cx="9144000" cy="36683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sp>
        <p:nvSpPr>
          <p:cNvPr id="23" name="Google Shape;23;p2"/>
          <p:cNvSpPr/>
          <p:nvPr/>
        </p:nvSpPr>
        <p:spPr>
          <a:xfrm>
            <a:off x="3175" y="0"/>
            <a:ext cx="9140825" cy="3550920"/>
          </a:xfrm>
          <a:prstGeom prst="rect">
            <a:avLst/>
          </a:prstGeom>
          <a:solidFill>
            <a:srgbClr val="385623"/>
          </a:solidFill>
          <a:ln>
            <a:noFill/>
          </a:ln>
        </p:spPr>
        <p:txBody>
          <a:bodyPr anchorCtr="0" anchor="t" bIns="0" lIns="0" spcFirstLastPara="1" rIns="0" wrap="square" tIns="0">
            <a:noAutofit/>
          </a:bodyPr>
          <a:lstStyle/>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0" i="0" sz="1000" u="none" cap="none" strike="noStrike">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1" i="0" sz="1000" u="none" cap="none" strike="noStrike">
              <a:solidFill>
                <a:srgbClr val="548135"/>
              </a:solidFill>
              <a:latin typeface="Microsoft YaHei"/>
              <a:ea typeface="Microsoft YaHei"/>
              <a:cs typeface="Microsoft YaHei"/>
              <a:sym typeface="Microsoft YaHei"/>
            </a:endParaRPr>
          </a:p>
        </p:txBody>
      </p:sp>
      <p:sp>
        <p:nvSpPr>
          <p:cNvPr id="24" name="Google Shape;24;p2"/>
          <p:cNvSpPr/>
          <p:nvPr/>
        </p:nvSpPr>
        <p:spPr>
          <a:xfrm>
            <a:off x="370205" y="3803015"/>
            <a:ext cx="3981450" cy="470535"/>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t/>
            </a:r>
            <a:endParaRPr b="0" i="0" sz="100" u="none" cap="none" strike="noStrike">
              <a:solidFill>
                <a:schemeClr val="dk1"/>
              </a:solidFill>
              <a:latin typeface="Arial"/>
              <a:ea typeface="Arial"/>
              <a:cs typeface="Arial"/>
              <a:sym typeface="Arial"/>
            </a:endParaRPr>
          </a:p>
          <a:p>
            <a:pPr indent="0" lvl="0" marL="0" marR="0" rtl="0" algn="l">
              <a:lnSpc>
                <a:spcPct val="107000"/>
              </a:lnSpc>
              <a:spcBef>
                <a:spcPts val="0"/>
              </a:spcBef>
              <a:spcAft>
                <a:spcPts val="0"/>
              </a:spcAft>
              <a:buNone/>
            </a:pPr>
            <a:r>
              <a:t/>
            </a:r>
            <a:endParaRPr b="0" i="0" sz="400" u="none" cap="none" strike="noStrike">
              <a:solidFill>
                <a:schemeClr val="dk1"/>
              </a:solidFill>
              <a:latin typeface="Arial"/>
              <a:ea typeface="Arial"/>
              <a:cs typeface="Arial"/>
              <a:sym typeface="Arial"/>
            </a:endParaRPr>
          </a:p>
          <a:p>
            <a:pPr indent="0" lvl="0" marL="12700" marR="0" rtl="0" algn="l">
              <a:lnSpc>
                <a:spcPct val="86000"/>
              </a:lnSpc>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b="0" i="0" sz="1100" u="none" cap="none" strike="noStrike">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25" name="Google Shape;25;p2"/>
          <p:cNvSpPr txBox="1"/>
          <p:nvPr/>
        </p:nvSpPr>
        <p:spPr>
          <a:xfrm>
            <a:off x="262255" y="1753870"/>
            <a:ext cx="86196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0">
                <a:solidFill>
                  <a:schemeClr val="lt1"/>
                </a:solidFill>
                <a:latin typeface="Microsoft YaHei"/>
                <a:ea typeface="Microsoft YaHei"/>
                <a:cs typeface="Microsoft YaHei"/>
                <a:sym typeface="Microsoft YaHei"/>
              </a:rPr>
              <a:t>Restaurant</a:t>
            </a:r>
            <a:r>
              <a:rPr b="1" i="0" lang="en-US" sz="5000" u="none" cap="none" strike="noStrike">
                <a:solidFill>
                  <a:schemeClr val="lt1"/>
                </a:solidFill>
                <a:latin typeface="Microsoft YaHei"/>
                <a:ea typeface="Microsoft YaHei"/>
                <a:cs typeface="Microsoft YaHei"/>
                <a:sym typeface="Microsoft YaHei"/>
              </a:rPr>
              <a:t> </a:t>
            </a:r>
            <a:endParaRPr b="1" i="0" sz="5000" u="none" cap="none" strike="noStrike">
              <a:solidFill>
                <a:schemeClr val="lt1"/>
              </a:solidFill>
              <a:latin typeface="Microsoft YaHei"/>
              <a:ea typeface="Microsoft YaHei"/>
              <a:cs typeface="Microsoft YaHei"/>
              <a:sym typeface="Microsoft YaHei"/>
            </a:endParaRPr>
          </a:p>
        </p:txBody>
      </p:sp>
      <p:pic>
        <p:nvPicPr>
          <p:cNvPr id="26" name="Google Shape;26;p2"/>
          <p:cNvPicPr preferRelativeResize="0"/>
          <p:nvPr/>
        </p:nvPicPr>
        <p:blipFill rotWithShape="1">
          <a:blip r:embed="rId3">
            <a:alphaModFix/>
          </a:blip>
          <a:srcRect b="0" l="0" r="0" t="0"/>
          <a:stretch/>
        </p:blipFill>
        <p:spPr>
          <a:xfrm>
            <a:off x="8386445" y="4537710"/>
            <a:ext cx="561340" cy="50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0"/>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20"/>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9</a:t>
            </a:r>
            <a:endParaRPr sz="1300">
              <a:solidFill>
                <a:schemeClr val="lt1"/>
              </a:solidFill>
              <a:latin typeface="Arial"/>
              <a:ea typeface="Arial"/>
              <a:cs typeface="Arial"/>
              <a:sym typeface="Arial"/>
            </a:endParaRPr>
          </a:p>
        </p:txBody>
      </p:sp>
      <p:sp>
        <p:nvSpPr>
          <p:cNvPr id="368" name="Google Shape;368;p20"/>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369" name="Google Shape;369;p20"/>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370" name="Google Shape;370;p20"/>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9. What are the recurring themes or values communicated through these emails?</a:t>
            </a:r>
            <a:endParaRPr b="1" sz="1600">
              <a:solidFill>
                <a:schemeClr val="dk1"/>
              </a:solidFill>
              <a:latin typeface="Microsoft YaHei"/>
              <a:ea typeface="Microsoft YaHei"/>
              <a:cs typeface="Microsoft YaHei"/>
              <a:sym typeface="Microsoft YaHei"/>
            </a:endParaRPr>
          </a:p>
        </p:txBody>
      </p:sp>
      <p:sp>
        <p:nvSpPr>
          <p:cNvPr id="371" name="Google Shape;371;p20"/>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372" name="Google Shape;372;p20"/>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373" name="Google Shape;373;p20"/>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374" name="Google Shape;374;p20"/>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375" name="Google Shape;375;p20"/>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376" name="Google Shape;376;p20"/>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377" name="Google Shape;377;p20"/>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378" name="Google Shape;378;p20"/>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379" name="Google Shape;379;p20"/>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 name="Google Shape;380;p20"/>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381" name="Google Shape;381;p20"/>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382" name="Google Shape;382;p20"/>
          <p:cNvPicPr preferRelativeResize="0"/>
          <p:nvPr/>
        </p:nvPicPr>
        <p:blipFill rotWithShape="1">
          <a:blip r:embed="rId5">
            <a:alphaModFix/>
          </a:blip>
          <a:srcRect b="0" l="0" r="0" t="0"/>
          <a:stretch/>
        </p:blipFill>
        <p:spPr>
          <a:xfrm>
            <a:off x="266065" y="1869440"/>
            <a:ext cx="8619490" cy="1924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1"/>
          <p:cNvSpPr/>
          <p:nvPr/>
        </p:nvSpPr>
        <p:spPr>
          <a:xfrm>
            <a:off x="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 name="Google Shape;388;p21"/>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9</a:t>
            </a:r>
            <a:endParaRPr sz="1300">
              <a:solidFill>
                <a:schemeClr val="lt1"/>
              </a:solidFill>
              <a:latin typeface="Arial"/>
              <a:ea typeface="Arial"/>
              <a:cs typeface="Arial"/>
              <a:sym typeface="Arial"/>
            </a:endParaRPr>
          </a:p>
        </p:txBody>
      </p:sp>
      <p:sp>
        <p:nvSpPr>
          <p:cNvPr id="389" name="Google Shape;389;p21"/>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390" name="Google Shape;390;p21"/>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391" name="Google Shape;391;p21"/>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392" name="Google Shape;392;p21"/>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Sure, here is the information organized in a table format: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**Recurring Themes** | **Communicated Values**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**Value and savings:** Many emails emphasize discounts, coupons, and free items to attract customers and build loyalty. | **Customer appreciation:** Restaurants express gratitude to customers, offering rewards, bonuses, and special treatment.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**Convenience:** Emails promote convenient ordering options such as mobile apps, online ordering, and delivery services. | **Healthy choices:** Some emails highlight the availability of healthy options, such as salads, fruits, and vegetables.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**Membership benefits:** Restaurants offer exclusive rewards, discounts, and perks to members of their loyalty programs or subscription services. | **Community involvement:** Restaurants encourage customers to connect with their communities by participating in local events and supporting charitable causes.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**New and seasonal offerings:** Emails frequently showcase new menu items and special promotions to entice customers. | **Quality and freshness:** Emails emphasize the use of fresh ingredients and high-quality food preparation to promote trust and satisfaction.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 **Family-friendly atmosphere:** Restaurants cater to families by offering Kids Eat Free programs, comfortable seating, and kid-friendly menu options.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393" name="Google Shape;393;p21"/>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394" name="Google Shape;394;p21"/>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395" name="Google Shape;395;p21"/>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396" name="Google Shape;396;p21"/>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397" name="Google Shape;397;p21"/>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398" name="Google Shape;398;p21"/>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399" name="Google Shape;399;p21"/>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400" name="Google Shape;400;p21"/>
          <p:cNvPicPr preferRelativeResize="0"/>
          <p:nvPr/>
        </p:nvPicPr>
        <p:blipFill rotWithShape="1">
          <a:blip r:embed="rId4">
            <a:alphaModFix/>
          </a:blip>
          <a:srcRect b="0" l="0" r="0" t="0"/>
          <a:stretch/>
        </p:blipFill>
        <p:spPr>
          <a:xfrm>
            <a:off x="785495" y="275590"/>
            <a:ext cx="7397750" cy="48679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2"/>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p22"/>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10</a:t>
            </a:r>
            <a:endParaRPr sz="1300">
              <a:solidFill>
                <a:schemeClr val="lt1"/>
              </a:solidFill>
              <a:latin typeface="Arial"/>
              <a:ea typeface="Arial"/>
              <a:cs typeface="Arial"/>
              <a:sym typeface="Arial"/>
            </a:endParaRPr>
          </a:p>
        </p:txBody>
      </p:sp>
      <p:sp>
        <p:nvSpPr>
          <p:cNvPr id="407" name="Google Shape;407;p22"/>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408" name="Google Shape;408;p22"/>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409" name="Google Shape;409;p22"/>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10. Are there any ethical or compliance issues related to the content or targeting of these promotions?</a:t>
            </a:r>
            <a:endParaRPr b="1" sz="1600">
              <a:solidFill>
                <a:schemeClr val="dk1"/>
              </a:solidFill>
              <a:latin typeface="Microsoft YaHei"/>
              <a:ea typeface="Microsoft YaHei"/>
              <a:cs typeface="Microsoft YaHei"/>
              <a:sym typeface="Microsoft YaHei"/>
            </a:endParaRPr>
          </a:p>
        </p:txBody>
      </p:sp>
      <p:sp>
        <p:nvSpPr>
          <p:cNvPr id="410" name="Google Shape;410;p22"/>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411" name="Google Shape;411;p22"/>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412" name="Google Shape;412;p22"/>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413" name="Google Shape;413;p22"/>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414" name="Google Shape;414;p22"/>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415" name="Google Shape;415;p22"/>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416" name="Google Shape;416;p22"/>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417" name="Google Shape;417;p22"/>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418" name="Google Shape;418;p22"/>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9" name="Google Shape;419;p22"/>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420" name="Google Shape;420;p22"/>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421" name="Google Shape;421;p22"/>
          <p:cNvPicPr preferRelativeResize="0"/>
          <p:nvPr/>
        </p:nvPicPr>
        <p:blipFill rotWithShape="1">
          <a:blip r:embed="rId5">
            <a:alphaModFix/>
          </a:blip>
          <a:srcRect b="0" l="0" r="0" t="0"/>
          <a:stretch/>
        </p:blipFill>
        <p:spPr>
          <a:xfrm>
            <a:off x="351790" y="2056765"/>
            <a:ext cx="8439785" cy="16503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3"/>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23"/>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10</a:t>
            </a:r>
            <a:endParaRPr sz="1300">
              <a:solidFill>
                <a:schemeClr val="lt1"/>
              </a:solidFill>
              <a:latin typeface="Arial"/>
              <a:ea typeface="Arial"/>
              <a:cs typeface="Arial"/>
              <a:sym typeface="Arial"/>
            </a:endParaRPr>
          </a:p>
        </p:txBody>
      </p:sp>
      <p:sp>
        <p:nvSpPr>
          <p:cNvPr id="428" name="Google Shape;428;p23"/>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429" name="Google Shape;429;p23"/>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430" name="Google Shape;430;p23"/>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431" name="Google Shape;431;p23"/>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432" name="Google Shape;432;p23"/>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433" name="Google Shape;433;p23"/>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434" name="Google Shape;434;p23"/>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435" name="Google Shape;435;p23"/>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436" name="Google Shape;436;p23"/>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437" name="Google Shape;437;p23"/>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438" name="Google Shape;438;p23"/>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439" name="Google Shape;439;p23"/>
          <p:cNvPicPr preferRelativeResize="0"/>
          <p:nvPr/>
        </p:nvPicPr>
        <p:blipFill>
          <a:blip r:embed="rId4">
            <a:alphaModFix/>
          </a:blip>
          <a:stretch>
            <a:fillRect/>
          </a:stretch>
        </p:blipFill>
        <p:spPr>
          <a:xfrm>
            <a:off x="91751" y="979675"/>
            <a:ext cx="8960476" cy="4290353"/>
          </a:xfrm>
          <a:prstGeom prst="rect">
            <a:avLst/>
          </a:prstGeom>
          <a:noFill/>
          <a:ln>
            <a:noFill/>
          </a:ln>
        </p:spPr>
      </p:pic>
      <p:pic>
        <p:nvPicPr>
          <p:cNvPr id="440" name="Google Shape;440;p23"/>
          <p:cNvPicPr preferRelativeResize="0"/>
          <p:nvPr/>
        </p:nvPicPr>
        <p:blipFill>
          <a:blip r:embed="rId5">
            <a:alphaModFix/>
          </a:blip>
          <a:stretch>
            <a:fillRect/>
          </a:stretch>
        </p:blipFill>
        <p:spPr>
          <a:xfrm>
            <a:off x="66050" y="277508"/>
            <a:ext cx="9144001" cy="7962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4"/>
          <p:cNvSpPr/>
          <p:nvPr/>
        </p:nvSpPr>
        <p:spPr>
          <a:xfrm>
            <a:off x="3175" y="0"/>
            <a:ext cx="9140825" cy="3550920"/>
          </a:xfrm>
          <a:prstGeom prst="rect">
            <a:avLst/>
          </a:prstGeom>
          <a:solidFill>
            <a:srgbClr val="385623"/>
          </a:solidFill>
          <a:ln>
            <a:noFill/>
          </a:ln>
        </p:spPr>
        <p:txBody>
          <a:bodyPr anchorCtr="0" anchor="t" bIns="0" lIns="0" spcFirstLastPara="1" rIns="0" wrap="square" tIns="0">
            <a:noAutofit/>
          </a:bodyPr>
          <a:lstStyle/>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1" sz="1000">
              <a:solidFill>
                <a:srgbClr val="548135"/>
              </a:solidFill>
              <a:latin typeface="Microsoft YaHei"/>
              <a:ea typeface="Microsoft YaHei"/>
              <a:cs typeface="Microsoft YaHei"/>
              <a:sym typeface="Microsoft YaHei"/>
            </a:endParaRPr>
          </a:p>
        </p:txBody>
      </p:sp>
      <p:sp>
        <p:nvSpPr>
          <p:cNvPr id="446" name="Google Shape;446;p24"/>
          <p:cNvSpPr/>
          <p:nvPr/>
        </p:nvSpPr>
        <p:spPr>
          <a:xfrm>
            <a:off x="370205" y="3803015"/>
            <a:ext cx="3981450" cy="470535"/>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t/>
            </a:r>
            <a:endParaRPr sz="100">
              <a:solidFill>
                <a:schemeClr val="dk1"/>
              </a:solidFill>
              <a:latin typeface="Arial"/>
              <a:ea typeface="Arial"/>
              <a:cs typeface="Arial"/>
              <a:sym typeface="Arial"/>
            </a:endParaRPr>
          </a:p>
          <a:p>
            <a:pPr indent="0" lvl="0" marL="0" marR="0" rtl="0" algn="l">
              <a:lnSpc>
                <a:spcPct val="107000"/>
              </a:lnSpc>
              <a:spcBef>
                <a:spcPts val="0"/>
              </a:spcBef>
              <a:spcAft>
                <a:spcPts val="0"/>
              </a:spcAft>
              <a:buNone/>
            </a:pPr>
            <a:r>
              <a:t/>
            </a:r>
            <a:endParaRPr sz="400">
              <a:solidFill>
                <a:schemeClr val="dk1"/>
              </a:solidFill>
              <a:latin typeface="Arial"/>
              <a:ea typeface="Arial"/>
              <a:cs typeface="Arial"/>
              <a:sym typeface="Arial"/>
            </a:endParaRPr>
          </a:p>
          <a:p>
            <a:pPr indent="0" lvl="0" marL="12700" marR="0" rtl="0" algn="l">
              <a:lnSpc>
                <a:spcPct val="86000"/>
              </a:lnSpc>
              <a:spcBef>
                <a:spcPts val="0"/>
              </a:spcBef>
              <a:spcAft>
                <a:spcPts val="0"/>
              </a:spcAft>
              <a:buNone/>
            </a:pPr>
            <a:r>
              <a:t/>
            </a:r>
            <a:endParaRPr sz="1100">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sz="1100">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sz="1100">
              <a:solidFill>
                <a:schemeClr val="dk1"/>
              </a:solidFill>
              <a:latin typeface="Arial"/>
              <a:ea typeface="Arial"/>
              <a:cs typeface="Arial"/>
              <a:sym typeface="Arial"/>
            </a:endParaRPr>
          </a:p>
        </p:txBody>
      </p:sp>
      <p:sp>
        <p:nvSpPr>
          <p:cNvPr id="447" name="Google Shape;447;p24"/>
          <p:cNvSpPr txBox="1"/>
          <p:nvPr/>
        </p:nvSpPr>
        <p:spPr>
          <a:xfrm>
            <a:off x="262255" y="1753870"/>
            <a:ext cx="8619490" cy="8604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0">
                <a:solidFill>
                  <a:schemeClr val="lt1"/>
                </a:solidFill>
                <a:latin typeface="Microsoft YaHei"/>
                <a:ea typeface="Microsoft YaHei"/>
                <a:cs typeface="Microsoft YaHei"/>
                <a:sym typeface="Microsoft YaHei"/>
              </a:rPr>
              <a:t>Retail</a:t>
            </a:r>
            <a:endParaRPr b="1" sz="5000">
              <a:solidFill>
                <a:schemeClr val="lt1"/>
              </a:solidFill>
              <a:latin typeface="Microsoft YaHei"/>
              <a:ea typeface="Microsoft YaHei"/>
              <a:cs typeface="Microsoft YaHei"/>
              <a:sym typeface="Microsoft YaHei"/>
            </a:endParaRPr>
          </a:p>
        </p:txBody>
      </p:sp>
      <p:pic>
        <p:nvPicPr>
          <p:cNvPr id="448" name="Google Shape;448;p24"/>
          <p:cNvPicPr preferRelativeResize="0"/>
          <p:nvPr/>
        </p:nvPicPr>
        <p:blipFill rotWithShape="1">
          <a:blip r:embed="rId3">
            <a:alphaModFix/>
          </a:blip>
          <a:srcRect b="0" l="0" r="0" t="0"/>
          <a:stretch/>
        </p:blipFill>
        <p:spPr>
          <a:xfrm>
            <a:off x="8386445" y="4537710"/>
            <a:ext cx="561340" cy="50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5"/>
          <p:cNvSpPr/>
          <p:nvPr/>
        </p:nvSpPr>
        <p:spPr>
          <a:xfrm>
            <a:off x="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4" name="Google Shape;454;p25"/>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t/>
            </a:r>
            <a:endParaRPr sz="1300">
              <a:solidFill>
                <a:schemeClr val="lt1"/>
              </a:solidFill>
              <a:latin typeface="Arial"/>
              <a:ea typeface="Arial"/>
              <a:cs typeface="Arial"/>
              <a:sym typeface="Arial"/>
            </a:endParaRPr>
          </a:p>
        </p:txBody>
      </p:sp>
      <p:sp>
        <p:nvSpPr>
          <p:cNvPr id="455" name="Google Shape;455;p25"/>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456" name="Google Shape;456;p25"/>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457" name="Google Shape;457;p25"/>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rPr lang="en-US" sz="100">
                <a:solidFill>
                  <a:schemeClr val="dk1"/>
                </a:solidFill>
                <a:latin typeface="Arial"/>
                <a:ea typeface="Arial"/>
                <a:cs typeface="Arial"/>
                <a:sym typeface="Arial"/>
              </a:rPr>
              <a:t>P</a:t>
            </a:r>
            <a:endParaRPr b="1" sz="1600">
              <a:solidFill>
                <a:schemeClr val="dk1"/>
              </a:solidFill>
              <a:latin typeface="Microsoft YaHei"/>
              <a:ea typeface="Microsoft YaHei"/>
              <a:cs typeface="Microsoft YaHei"/>
              <a:sym typeface="Microsoft YaHei"/>
            </a:endParaRPr>
          </a:p>
        </p:txBody>
      </p:sp>
      <p:sp>
        <p:nvSpPr>
          <p:cNvPr id="458" name="Google Shape;458;p25"/>
          <p:cNvSpPr/>
          <p:nvPr/>
        </p:nvSpPr>
        <p:spPr>
          <a:xfrm>
            <a:off x="193040" y="1737360"/>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459" name="Google Shape;459;p25"/>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460" name="Google Shape;460;p25"/>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461" name="Google Shape;461;p25"/>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462" name="Google Shape;462;p25"/>
          <p:cNvSpPr/>
          <p:nvPr/>
        </p:nvSpPr>
        <p:spPr>
          <a:xfrm>
            <a:off x="4817110" y="2515870"/>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463" name="Google Shape;463;p25"/>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464" name="Google Shape;464;p25"/>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465" name="Google Shape;465;p25"/>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466" name="Google Shape;466;p25"/>
          <p:cNvSpPr/>
          <p:nvPr/>
        </p:nvSpPr>
        <p:spPr>
          <a:xfrm>
            <a:off x="2180590" y="1022350"/>
            <a:ext cx="5243830" cy="3866515"/>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7" name="Google Shape;467;p25"/>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468" name="Google Shape;468;p25"/>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469" name="Google Shape;469;p25"/>
          <p:cNvSpPr txBox="1"/>
          <p:nvPr/>
        </p:nvSpPr>
        <p:spPr>
          <a:xfrm>
            <a:off x="215265" y="379095"/>
            <a:ext cx="7926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rPr>
              <a:t>Set up for </a:t>
            </a:r>
            <a:r>
              <a:rPr b="1" lang="en-US" sz="1800">
                <a:solidFill>
                  <a:schemeClr val="dk1"/>
                </a:solidFill>
              </a:rPr>
              <a:t>Retail</a:t>
            </a:r>
            <a:r>
              <a:rPr b="1" lang="en-US" sz="1800">
                <a:solidFill>
                  <a:schemeClr val="dk1"/>
                </a:solidFill>
              </a:rPr>
              <a:t> Qs</a:t>
            </a:r>
            <a:endParaRPr b="1" sz="1800">
              <a:solidFill>
                <a:schemeClr val="dk1"/>
              </a:solidFill>
            </a:endParaRPr>
          </a:p>
        </p:txBody>
      </p:sp>
      <p:pic>
        <p:nvPicPr>
          <p:cNvPr id="470" name="Google Shape;470;p25"/>
          <p:cNvPicPr preferRelativeResize="0"/>
          <p:nvPr/>
        </p:nvPicPr>
        <p:blipFill rotWithShape="1">
          <a:blip r:embed="rId5">
            <a:alphaModFix/>
          </a:blip>
          <a:srcRect b="0" l="0" r="0" t="0"/>
          <a:stretch/>
        </p:blipFill>
        <p:spPr>
          <a:xfrm>
            <a:off x="2559050" y="1259205"/>
            <a:ext cx="4487545" cy="33934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6"/>
          <p:cNvSpPr/>
          <p:nvPr/>
        </p:nvSpPr>
        <p:spPr>
          <a:xfrm>
            <a:off x="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6" name="Google Shape;476;p26"/>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a:t>
            </a:r>
            <a:endParaRPr sz="1300">
              <a:solidFill>
                <a:schemeClr val="lt1"/>
              </a:solidFill>
              <a:latin typeface="Arial"/>
              <a:ea typeface="Arial"/>
              <a:cs typeface="Arial"/>
              <a:sym typeface="Arial"/>
            </a:endParaRPr>
          </a:p>
        </p:txBody>
      </p:sp>
      <p:sp>
        <p:nvSpPr>
          <p:cNvPr id="477" name="Google Shape;477;p26"/>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478" name="Google Shape;478;p26"/>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479" name="Google Shape;479;p26"/>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1. What promotion strategies in these retail emails that can attract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more users?</a:t>
            </a:r>
            <a:endParaRPr b="1" sz="1600">
              <a:solidFill>
                <a:schemeClr val="dk1"/>
              </a:solidFill>
              <a:latin typeface="Microsoft YaHei"/>
              <a:ea typeface="Microsoft YaHei"/>
              <a:cs typeface="Microsoft YaHei"/>
              <a:sym typeface="Microsoft YaHei"/>
            </a:endParaRPr>
          </a:p>
        </p:txBody>
      </p:sp>
      <p:sp>
        <p:nvSpPr>
          <p:cNvPr id="480" name="Google Shape;480;p26"/>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481" name="Google Shape;481;p26"/>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482" name="Google Shape;482;p26"/>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483" name="Google Shape;483;p26"/>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484" name="Google Shape;484;p26"/>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485" name="Google Shape;485;p26"/>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486" name="Google Shape;486;p26"/>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487" name="Google Shape;487;p26"/>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488" name="Google Shape;488;p26"/>
          <p:cNvSpPr/>
          <p:nvPr/>
        </p:nvSpPr>
        <p:spPr>
          <a:xfrm>
            <a:off x="195580" y="1541145"/>
            <a:ext cx="8276590" cy="2710815"/>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9" name="Google Shape;489;p26"/>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490" name="Google Shape;490;p26"/>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491" name="Google Shape;491;p26"/>
          <p:cNvPicPr preferRelativeResize="0"/>
          <p:nvPr/>
        </p:nvPicPr>
        <p:blipFill rotWithShape="1">
          <a:blip r:embed="rId5">
            <a:alphaModFix/>
          </a:blip>
          <a:srcRect b="0" l="0" r="0" t="0"/>
          <a:stretch/>
        </p:blipFill>
        <p:spPr>
          <a:xfrm>
            <a:off x="319405" y="1958340"/>
            <a:ext cx="8028305" cy="1876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7"/>
          <p:cNvSpPr/>
          <p:nvPr/>
        </p:nvSpPr>
        <p:spPr>
          <a:xfrm>
            <a:off x="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7" name="Google Shape;497;p27"/>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a:t>
            </a:r>
            <a:endParaRPr sz="1300">
              <a:solidFill>
                <a:schemeClr val="lt1"/>
              </a:solidFill>
              <a:latin typeface="Arial"/>
              <a:ea typeface="Arial"/>
              <a:cs typeface="Arial"/>
              <a:sym typeface="Arial"/>
            </a:endParaRPr>
          </a:p>
        </p:txBody>
      </p:sp>
      <p:sp>
        <p:nvSpPr>
          <p:cNvPr id="498" name="Google Shape;498;p27"/>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499" name="Google Shape;499;p27"/>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500" name="Google Shape;500;p27"/>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501" name="Google Shape;501;p27"/>
          <p:cNvSpPr/>
          <p:nvPr/>
        </p:nvSpPr>
        <p:spPr>
          <a:xfrm>
            <a:off x="193040" y="1737360"/>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502" name="Google Shape;502;p27"/>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503" name="Google Shape;503;p27"/>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504" name="Google Shape;504;p27"/>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505" name="Google Shape;505;p27"/>
          <p:cNvSpPr/>
          <p:nvPr/>
        </p:nvSpPr>
        <p:spPr>
          <a:xfrm>
            <a:off x="4559300" y="307530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506" name="Google Shape;506;p27"/>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507" name="Google Shape;507;p27"/>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508" name="Google Shape;508;p27"/>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509" name="Google Shape;509;p27"/>
          <p:cNvPicPr preferRelativeResize="0"/>
          <p:nvPr/>
        </p:nvPicPr>
        <p:blipFill rotWithShape="1">
          <a:blip r:embed="rId4">
            <a:alphaModFix/>
          </a:blip>
          <a:srcRect b="0" l="0" r="0" t="0"/>
          <a:stretch/>
        </p:blipFill>
        <p:spPr>
          <a:xfrm>
            <a:off x="2107565" y="216535"/>
            <a:ext cx="4867275" cy="49269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8"/>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5" name="Google Shape;515;p28"/>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2</a:t>
            </a:r>
            <a:endParaRPr sz="1300">
              <a:solidFill>
                <a:schemeClr val="lt1"/>
              </a:solidFill>
              <a:latin typeface="Arial"/>
              <a:ea typeface="Arial"/>
              <a:cs typeface="Arial"/>
              <a:sym typeface="Arial"/>
            </a:endParaRPr>
          </a:p>
        </p:txBody>
      </p:sp>
      <p:sp>
        <p:nvSpPr>
          <p:cNvPr id="516" name="Google Shape;516;p28"/>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517" name="Google Shape;517;p28"/>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518" name="Google Shape;518;p28"/>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 2. Which elements of email campaigns contribute most to higher open and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click-through rates?</a:t>
            </a:r>
            <a:endParaRPr b="1" sz="1600">
              <a:solidFill>
                <a:schemeClr val="dk1"/>
              </a:solidFill>
              <a:latin typeface="Microsoft YaHei"/>
              <a:ea typeface="Microsoft YaHei"/>
              <a:cs typeface="Microsoft YaHei"/>
              <a:sym typeface="Microsoft YaHei"/>
            </a:endParaRPr>
          </a:p>
        </p:txBody>
      </p:sp>
      <p:sp>
        <p:nvSpPr>
          <p:cNvPr id="519" name="Google Shape;519;p28"/>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520" name="Google Shape;520;p28"/>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521" name="Google Shape;521;p2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522" name="Google Shape;522;p28"/>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523" name="Google Shape;523;p28"/>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524" name="Google Shape;524;p28"/>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525" name="Google Shape;525;p28"/>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526" name="Google Shape;526;p28"/>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527" name="Google Shape;527;p28"/>
          <p:cNvSpPr/>
          <p:nvPr/>
        </p:nvSpPr>
        <p:spPr>
          <a:xfrm>
            <a:off x="192405" y="1438910"/>
            <a:ext cx="8752205" cy="291465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8" name="Google Shape;528;p28"/>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529" name="Google Shape;529;p28"/>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530" name="Google Shape;530;p28"/>
          <p:cNvPicPr preferRelativeResize="0"/>
          <p:nvPr/>
        </p:nvPicPr>
        <p:blipFill rotWithShape="1">
          <a:blip r:embed="rId5">
            <a:alphaModFix/>
          </a:blip>
          <a:srcRect b="0" l="0" r="0" t="0"/>
          <a:stretch/>
        </p:blipFill>
        <p:spPr>
          <a:xfrm>
            <a:off x="258445" y="1960245"/>
            <a:ext cx="8619490" cy="18332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9"/>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6" name="Google Shape;536;p29"/>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2</a:t>
            </a:r>
            <a:endParaRPr sz="1300">
              <a:solidFill>
                <a:schemeClr val="lt1"/>
              </a:solidFill>
              <a:latin typeface="Arial"/>
              <a:ea typeface="Arial"/>
              <a:cs typeface="Arial"/>
              <a:sym typeface="Arial"/>
            </a:endParaRPr>
          </a:p>
        </p:txBody>
      </p:sp>
      <p:sp>
        <p:nvSpPr>
          <p:cNvPr id="537" name="Google Shape;537;p29"/>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538" name="Google Shape;538;p29"/>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539" name="Google Shape;539;p29"/>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540" name="Google Shape;540;p29"/>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541" name="Google Shape;541;p29"/>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542" name="Google Shape;542;p2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543" name="Google Shape;543;p29"/>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544" name="Google Shape;544;p29"/>
          <p:cNvSpPr/>
          <p:nvPr/>
        </p:nvSpPr>
        <p:spPr>
          <a:xfrm>
            <a:off x="4817110" y="2515870"/>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545" name="Google Shape;545;p29"/>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546" name="Google Shape;546;p29"/>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547" name="Google Shape;547;p29"/>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548" name="Google Shape;548;p29"/>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549" name="Google Shape;549;p29"/>
          <p:cNvSpPr txBox="1"/>
          <p:nvPr/>
        </p:nvSpPr>
        <p:spPr>
          <a:xfrm>
            <a:off x="388620" y="426085"/>
            <a:ext cx="8206105" cy="43078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Summary:</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r>
              <a:rPr lang="en-US" sz="1700">
                <a:solidFill>
                  <a:schemeClr val="dk1"/>
                </a:solidFill>
                <a:latin typeface="Arial"/>
                <a:ea typeface="Arial"/>
                <a:cs typeface="Arial"/>
                <a:sym typeface="Arial"/>
              </a:rPr>
              <a:t>They employ urgency and exclusivity, such as "Final chance for our VIPs EXTRA 30 OFF," to create a sense of importance and prompt immediate action. </a:t>
            </a:r>
            <a:endParaRPr sz="1700">
              <a:solidFill>
                <a:schemeClr val="dk1"/>
              </a:solidFill>
              <a:latin typeface="Arial"/>
              <a:ea typeface="Arial"/>
              <a:cs typeface="Arial"/>
              <a:sym typeface="Arial"/>
            </a:endParaRPr>
          </a:p>
          <a:p>
            <a:pPr indent="0" lvl="0" marL="0" marR="0" rtl="0" algn="l">
              <a:spcBef>
                <a:spcPts val="0"/>
              </a:spcBef>
              <a:spcAft>
                <a:spcPts val="0"/>
              </a:spcAft>
              <a:buNone/>
            </a:pPr>
            <a:r>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	Other lines introduce new products like "Introducing The Cow Print Collection," highlight specific offers such as "30% off, today only!" or "Free shipping and returns," and use playful or descriptive language to appeal to customers' emotions and interests. </a:t>
            </a:r>
            <a:endParaRPr sz="1700">
              <a:solidFill>
                <a:schemeClr val="dk1"/>
              </a:solidFill>
              <a:latin typeface="Arial"/>
              <a:ea typeface="Arial"/>
              <a:cs typeface="Arial"/>
              <a:sym typeface="Arial"/>
            </a:endParaRPr>
          </a:p>
          <a:p>
            <a:pPr indent="0" lvl="0" marL="0" marR="0" rtl="0" algn="l">
              <a:spcBef>
                <a:spcPts val="0"/>
              </a:spcBef>
              <a:spcAft>
                <a:spcPts val="0"/>
              </a:spcAft>
              <a:buNone/>
            </a:pPr>
            <a:r>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	Techniques like personalized content, limited-time deals, and vivid descriptions of new arrivals or special promotions help increase open rates and encourage clicks. For example, "Spring accessories starting at $10 take an extra 40% off sale styles" offers a clear discount, while "Knock knock It's your new spring favorites!" uses a conversational tone to engage readers. </a:t>
            </a:r>
            <a:endParaRPr sz="1700">
              <a:solidFill>
                <a:schemeClr val="dk1"/>
              </a:solidFill>
              <a:latin typeface="Arial"/>
              <a:ea typeface="Arial"/>
              <a:cs typeface="Arial"/>
              <a:sym typeface="Arial"/>
            </a:endParaRPr>
          </a:p>
          <a:p>
            <a:pPr indent="0" lvl="0" marL="0" marR="0" rtl="0" algn="l">
              <a:spcBef>
                <a:spcPts val="0"/>
              </a:spcBef>
              <a:spcAft>
                <a:spcPts val="0"/>
              </a:spcAft>
              <a:buNone/>
            </a:pPr>
            <a:r>
              <a:rPr lang="en-US" sz="1700">
                <a:solidFill>
                  <a:schemeClr val="dk1"/>
                </a:solidFill>
                <a:latin typeface="Arial"/>
                <a:ea typeface="Arial"/>
                <a:cs typeface="Arial"/>
                <a:sym typeface="Arial"/>
              </a:rPr>
              <a:t>Overall, these subject lines effectively combine urgency, exclusivity, and appealing offers to attract customers and drive sales.</a:t>
            </a:r>
            <a:endParaRPr sz="17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3"/>
          <p:cNvSpPr/>
          <p:nvPr/>
        </p:nvSpPr>
        <p:spPr>
          <a:xfrm>
            <a:off x="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 name="Google Shape;32;p3"/>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33" name="Google Shape;33;p3"/>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b="0" i="0" sz="100" u="none" cap="none" strike="noStrike">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b="0" i="0" lang="en-US" sz="800" u="none" cap="none" strike="noStrike">
                <a:solidFill>
                  <a:srgbClr val="000000"/>
                </a:solidFill>
                <a:latin typeface="Calibri"/>
                <a:ea typeface="Calibri"/>
                <a:cs typeface="Calibri"/>
                <a:sym typeface="Calibri"/>
              </a:rPr>
              <a:t>|    3</a:t>
            </a:r>
            <a:endParaRPr b="0" baseline="30000" i="0" sz="800" u="none" cap="none" strike="noStrike">
              <a:solidFill>
                <a:srgbClr val="000000"/>
              </a:solidFill>
              <a:latin typeface="Calibri"/>
              <a:ea typeface="Calibri"/>
              <a:cs typeface="Calibri"/>
              <a:sym typeface="Calibri"/>
            </a:endParaRPr>
          </a:p>
        </p:txBody>
      </p:sp>
      <p:sp>
        <p:nvSpPr>
          <p:cNvPr id="34" name="Google Shape;34;p3"/>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rPr b="0" i="0" lang="en-US" sz="100" u="none" cap="none" strike="noStrike">
                <a:solidFill>
                  <a:schemeClr val="dk1"/>
                </a:solidFill>
                <a:latin typeface="Arial"/>
                <a:ea typeface="Arial"/>
                <a:cs typeface="Arial"/>
                <a:sym typeface="Arial"/>
              </a:rPr>
              <a:t>P</a:t>
            </a:r>
            <a:endParaRPr b="1" i="0" sz="1600" u="none" cap="none" strike="noStrike">
              <a:solidFill>
                <a:schemeClr val="dk1"/>
              </a:solidFill>
              <a:latin typeface="Microsoft YaHei"/>
              <a:ea typeface="Microsoft YaHei"/>
              <a:cs typeface="Microsoft YaHei"/>
              <a:sym typeface="Microsoft YaHei"/>
            </a:endParaRPr>
          </a:p>
        </p:txBody>
      </p:sp>
      <p:sp>
        <p:nvSpPr>
          <p:cNvPr id="35" name="Google Shape;35;p3"/>
          <p:cNvSpPr/>
          <p:nvPr/>
        </p:nvSpPr>
        <p:spPr>
          <a:xfrm>
            <a:off x="193040" y="1737360"/>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i="0" sz="1000" u="none" cap="none" strike="noStrike">
              <a:solidFill>
                <a:schemeClr val="dk1"/>
              </a:solidFill>
              <a:latin typeface="Microsoft YaHei"/>
              <a:ea typeface="Microsoft YaHei"/>
              <a:cs typeface="Microsoft YaHei"/>
              <a:sym typeface="Microsoft YaHei"/>
            </a:endParaRPr>
          </a:p>
        </p:txBody>
      </p:sp>
      <p:pic>
        <p:nvPicPr>
          <p:cNvPr id="36" name="Google Shape;36;p3"/>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37" name="Google Shape;37;p3"/>
          <p:cNvSpPr/>
          <p:nvPr/>
        </p:nvSpPr>
        <p:spPr>
          <a:xfrm>
            <a:off x="4817110" y="2515870"/>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0" i="0" sz="100" u="none" cap="none" strike="noStrike">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b="0" i="0" sz="1000" u="none" cap="none" strike="noStrike">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i="0" sz="900" u="none" cap="none" strike="noStrike">
              <a:solidFill>
                <a:schemeClr val="lt1"/>
              </a:solidFill>
              <a:latin typeface="Microsoft YaHei"/>
              <a:ea typeface="Microsoft YaHei"/>
              <a:cs typeface="Microsoft YaHei"/>
              <a:sym typeface="Microsoft YaHei"/>
            </a:endParaRPr>
          </a:p>
        </p:txBody>
      </p:sp>
      <p:sp>
        <p:nvSpPr>
          <p:cNvPr id="38" name="Google Shape;38;p3"/>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about_product</a:t>
            </a:r>
            <a:endParaRPr b="0" i="0" sz="1000" u="none" cap="none" strike="noStrike">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user_id</a:t>
            </a:r>
            <a:endParaRPr b="0" i="0" sz="1000" u="none" cap="none" strike="noStrike">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user_name</a:t>
            </a:r>
            <a:endParaRPr b="0" i="0" sz="1000" u="none" cap="none" strike="noStrike">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review_id</a:t>
            </a:r>
            <a:endParaRPr b="0" i="0" sz="1000" u="none" cap="none" strike="noStrike">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review_title</a:t>
            </a:r>
            <a:endParaRPr b="0" i="0" sz="1000" u="none" cap="none" strike="noStrike">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review_content</a:t>
            </a:r>
            <a:endParaRPr b="0" i="0" sz="1000" u="none" cap="none" strike="noStrike">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img_link</a:t>
            </a:r>
            <a:endParaRPr b="0" i="0" sz="1000" u="none" cap="none" strike="noStrike">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product_link</a:t>
            </a:r>
            <a:endParaRPr b="1" i="0" sz="900" u="none" cap="none" strike="noStrike">
              <a:solidFill>
                <a:schemeClr val="lt1"/>
              </a:solidFill>
              <a:latin typeface="Microsoft YaHei"/>
              <a:ea typeface="Microsoft YaHei"/>
              <a:cs typeface="Microsoft YaHei"/>
              <a:sym typeface="Microsoft YaHei"/>
            </a:endParaRPr>
          </a:p>
        </p:txBody>
      </p:sp>
      <p:sp>
        <p:nvSpPr>
          <p:cNvPr id="39" name="Google Shape;39;p3"/>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0" i="0" sz="100" u="none" cap="none" strike="noStrike">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product_id </a:t>
            </a:r>
            <a:endParaRPr b="0" i="0" sz="1000" u="none" cap="none" strike="noStrike">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product_name</a:t>
            </a:r>
            <a:endParaRPr b="0" i="0" sz="1000" u="none" cap="none" strike="noStrike">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category </a:t>
            </a:r>
            <a:endParaRPr b="0" i="0" sz="1000" u="none" cap="none" strike="noStrike">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discounted_price</a:t>
            </a:r>
            <a:endParaRPr b="0" i="0" sz="1000" u="none" cap="none" strike="noStrike">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actual_price </a:t>
            </a:r>
            <a:endParaRPr b="0" i="0" sz="1000" u="none" cap="none" strike="noStrike">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discount_percentage</a:t>
            </a:r>
            <a:endParaRPr b="0" i="0" sz="1000" u="none" cap="none" strike="noStrike">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rating</a:t>
            </a:r>
            <a:endParaRPr b="0" i="0" sz="1000" u="none" cap="none" strike="noStrike">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b="0" i="0" lang="en-US" sz="1000" u="none" cap="none" strike="noStrike">
                <a:solidFill>
                  <a:schemeClr val="lt1"/>
                </a:solidFill>
                <a:latin typeface="Microsoft YaHei"/>
                <a:ea typeface="Microsoft YaHei"/>
                <a:cs typeface="Microsoft YaHei"/>
                <a:sym typeface="Microsoft YaHei"/>
              </a:rPr>
              <a:t>rating_count</a:t>
            </a:r>
            <a:endParaRPr b="0" i="0" sz="1000" u="none" cap="none" strike="noStrike">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0" i="0" sz="1000" u="none" cap="none" strike="noStrike">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i="0" sz="900" u="none" cap="none" strike="noStrike">
              <a:solidFill>
                <a:schemeClr val="lt1"/>
              </a:solidFill>
              <a:latin typeface="Microsoft YaHei"/>
              <a:ea typeface="Microsoft YaHei"/>
              <a:cs typeface="Microsoft YaHei"/>
              <a:sym typeface="Microsoft YaHei"/>
            </a:endParaRPr>
          </a:p>
        </p:txBody>
      </p:sp>
      <p:pic>
        <p:nvPicPr>
          <p:cNvPr id="40" name="Google Shape;40;p3"/>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41" name="Google Shape;41;p3"/>
          <p:cNvSpPr/>
          <p:nvPr/>
        </p:nvSpPr>
        <p:spPr>
          <a:xfrm>
            <a:off x="2180590" y="1022350"/>
            <a:ext cx="5243830" cy="3866515"/>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 name="Google Shape;42;p3"/>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0" i="0" sz="1000" u="none" cap="none" strike="noStrike">
              <a:solidFill>
                <a:srgbClr val="7F7F7F"/>
              </a:solidFill>
              <a:latin typeface="Microsoft YaHei"/>
              <a:ea typeface="Microsoft YaHei"/>
              <a:cs typeface="Microsoft YaHei"/>
              <a:sym typeface="Microsoft YaHei"/>
            </a:endParaRPr>
          </a:p>
        </p:txBody>
      </p:sp>
      <p:sp>
        <p:nvSpPr>
          <p:cNvPr id="43" name="Google Shape;43;p3"/>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i="0" sz="1400" u="none" cap="none" strike="noStrike">
              <a:solidFill>
                <a:srgbClr val="7F7F7F"/>
              </a:solidFill>
              <a:latin typeface="Microsoft YaHei"/>
              <a:ea typeface="Microsoft YaHei"/>
              <a:cs typeface="Microsoft YaHei"/>
              <a:sym typeface="Microsoft YaHei"/>
            </a:endParaRPr>
          </a:p>
        </p:txBody>
      </p:sp>
      <p:sp>
        <p:nvSpPr>
          <p:cNvPr id="44" name="Google Shape;44;p3"/>
          <p:cNvSpPr txBox="1"/>
          <p:nvPr/>
        </p:nvSpPr>
        <p:spPr>
          <a:xfrm>
            <a:off x="215265" y="379095"/>
            <a:ext cx="7926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rPr>
              <a:t>Set up for </a:t>
            </a:r>
            <a:r>
              <a:rPr b="1" lang="en-US" sz="1800">
                <a:solidFill>
                  <a:schemeClr val="dk1"/>
                </a:solidFill>
              </a:rPr>
              <a:t>Restaurant</a:t>
            </a:r>
            <a:r>
              <a:rPr b="1" i="0" lang="en-US" sz="1800" u="none" cap="none" strike="noStrike">
                <a:solidFill>
                  <a:schemeClr val="dk1"/>
                </a:solidFill>
              </a:rPr>
              <a:t> Qs</a:t>
            </a:r>
            <a:endParaRPr b="1" sz="1800">
              <a:solidFill>
                <a:schemeClr val="dk1"/>
              </a:solidFill>
            </a:endParaRPr>
          </a:p>
        </p:txBody>
      </p:sp>
      <p:pic>
        <p:nvPicPr>
          <p:cNvPr id="45" name="Google Shape;45;p3"/>
          <p:cNvPicPr preferRelativeResize="0"/>
          <p:nvPr/>
        </p:nvPicPr>
        <p:blipFill rotWithShape="1">
          <a:blip r:embed="rId5">
            <a:alphaModFix/>
          </a:blip>
          <a:srcRect b="0" l="0" r="0" t="0"/>
          <a:stretch/>
        </p:blipFill>
        <p:spPr>
          <a:xfrm>
            <a:off x="2733675" y="1099820"/>
            <a:ext cx="4234180" cy="3660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0"/>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5" name="Google Shape;555;p30"/>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2</a:t>
            </a:r>
            <a:endParaRPr sz="1300">
              <a:solidFill>
                <a:schemeClr val="lt1"/>
              </a:solidFill>
              <a:latin typeface="Arial"/>
              <a:ea typeface="Arial"/>
              <a:cs typeface="Arial"/>
              <a:sym typeface="Arial"/>
            </a:endParaRPr>
          </a:p>
        </p:txBody>
      </p:sp>
      <p:sp>
        <p:nvSpPr>
          <p:cNvPr id="556" name="Google Shape;556;p30"/>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557" name="Google Shape;557;p30"/>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558" name="Google Shape;558;p30"/>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559" name="Google Shape;559;p30"/>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560" name="Google Shape;560;p30"/>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561" name="Google Shape;561;p30"/>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562" name="Google Shape;562;p30"/>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563" name="Google Shape;563;p30"/>
          <p:cNvSpPr/>
          <p:nvPr/>
        </p:nvSpPr>
        <p:spPr>
          <a:xfrm>
            <a:off x="4817110" y="2515870"/>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564" name="Google Shape;564;p30"/>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565" name="Google Shape;565;p30"/>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566" name="Google Shape;566;p30"/>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567" name="Google Shape;567;p30"/>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568" name="Google Shape;568;p30"/>
          <p:cNvPicPr preferRelativeResize="0"/>
          <p:nvPr/>
        </p:nvPicPr>
        <p:blipFill rotWithShape="1">
          <a:blip r:embed="rId4">
            <a:alphaModFix/>
          </a:blip>
          <a:srcRect b="0" l="0" r="0" t="0"/>
          <a:stretch/>
        </p:blipFill>
        <p:spPr>
          <a:xfrm>
            <a:off x="455295" y="294005"/>
            <a:ext cx="7936865" cy="467296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1"/>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4" name="Google Shape;574;p31"/>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3</a:t>
            </a:r>
            <a:endParaRPr sz="1300">
              <a:solidFill>
                <a:schemeClr val="lt1"/>
              </a:solidFill>
              <a:latin typeface="Arial"/>
              <a:ea typeface="Arial"/>
              <a:cs typeface="Arial"/>
              <a:sym typeface="Arial"/>
            </a:endParaRPr>
          </a:p>
        </p:txBody>
      </p:sp>
      <p:sp>
        <p:nvSpPr>
          <p:cNvPr id="575" name="Google Shape;575;p31"/>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576" name="Google Shape;576;p31"/>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577" name="Google Shape;577;p31"/>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3. Are there some specific customer group that is more likely to respond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to certain types of marketing promotions?</a:t>
            </a:r>
            <a:endParaRPr b="1" sz="1600">
              <a:solidFill>
                <a:schemeClr val="dk1"/>
              </a:solidFill>
              <a:latin typeface="Microsoft YaHei"/>
              <a:ea typeface="Microsoft YaHei"/>
              <a:cs typeface="Microsoft YaHei"/>
              <a:sym typeface="Microsoft YaHei"/>
            </a:endParaRPr>
          </a:p>
        </p:txBody>
      </p:sp>
      <p:sp>
        <p:nvSpPr>
          <p:cNvPr id="578" name="Google Shape;578;p31"/>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579" name="Google Shape;579;p31"/>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580" name="Google Shape;580;p31"/>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581" name="Google Shape;581;p31"/>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582" name="Google Shape;582;p31"/>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583" name="Google Shape;583;p31"/>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584" name="Google Shape;584;p31"/>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585" name="Google Shape;585;p31"/>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586" name="Google Shape;586;p31"/>
          <p:cNvSpPr/>
          <p:nvPr/>
        </p:nvSpPr>
        <p:spPr>
          <a:xfrm>
            <a:off x="157480" y="1501140"/>
            <a:ext cx="8717280" cy="2860675"/>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7" name="Google Shape;587;p31"/>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588" name="Google Shape;588;p31"/>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589" name="Google Shape;589;p31"/>
          <p:cNvPicPr preferRelativeResize="0"/>
          <p:nvPr/>
        </p:nvPicPr>
        <p:blipFill rotWithShape="1">
          <a:blip r:embed="rId5">
            <a:alphaModFix/>
          </a:blip>
          <a:srcRect b="0" l="0" r="0" t="0"/>
          <a:stretch/>
        </p:blipFill>
        <p:spPr>
          <a:xfrm>
            <a:off x="250825" y="1955800"/>
            <a:ext cx="8530590" cy="18688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2"/>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5" name="Google Shape;595;p32"/>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3</a:t>
            </a:r>
            <a:endParaRPr sz="1300">
              <a:solidFill>
                <a:schemeClr val="lt1"/>
              </a:solidFill>
              <a:latin typeface="Arial"/>
              <a:ea typeface="Arial"/>
              <a:cs typeface="Arial"/>
              <a:sym typeface="Arial"/>
            </a:endParaRPr>
          </a:p>
        </p:txBody>
      </p:sp>
      <p:sp>
        <p:nvSpPr>
          <p:cNvPr id="596" name="Google Shape;596;p32"/>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597" name="Google Shape;597;p32"/>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598" name="Google Shape;598;p32"/>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599" name="Google Shape;599;p32"/>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600" name="Google Shape;600;p32"/>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601" name="Google Shape;601;p32"/>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602" name="Google Shape;602;p32"/>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603" name="Google Shape;603;p32"/>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604" name="Google Shape;604;p32"/>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605" name="Google Shape;605;p32"/>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606" name="Google Shape;606;p32"/>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607" name="Google Shape;607;p32"/>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608" name="Google Shape;608;p32"/>
          <p:cNvPicPr preferRelativeResize="0"/>
          <p:nvPr/>
        </p:nvPicPr>
        <p:blipFill rotWithShape="1">
          <a:blip r:embed="rId4">
            <a:alphaModFix/>
          </a:blip>
          <a:srcRect b="0" l="0" r="0" t="0"/>
          <a:stretch/>
        </p:blipFill>
        <p:spPr>
          <a:xfrm>
            <a:off x="1814830" y="219710"/>
            <a:ext cx="5770880" cy="49237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3"/>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4" name="Google Shape;614;p33"/>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4</a:t>
            </a:r>
            <a:endParaRPr sz="1300">
              <a:solidFill>
                <a:schemeClr val="lt1"/>
              </a:solidFill>
              <a:latin typeface="Arial"/>
              <a:ea typeface="Arial"/>
              <a:cs typeface="Arial"/>
              <a:sym typeface="Arial"/>
            </a:endParaRPr>
          </a:p>
        </p:txBody>
      </p:sp>
      <p:sp>
        <p:nvSpPr>
          <p:cNvPr id="615" name="Google Shape;615;p33"/>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616" name="Google Shape;616;p33"/>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617" name="Google Shape;617;p33"/>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4. Generate the best content of future marketing promotional mails</a:t>
            </a:r>
            <a:endParaRPr b="1" sz="1600">
              <a:solidFill>
                <a:schemeClr val="dk1"/>
              </a:solidFill>
              <a:latin typeface="Microsoft YaHei"/>
              <a:ea typeface="Microsoft YaHei"/>
              <a:cs typeface="Microsoft YaHei"/>
              <a:sym typeface="Microsoft YaHei"/>
            </a:endParaRPr>
          </a:p>
        </p:txBody>
      </p:sp>
      <p:sp>
        <p:nvSpPr>
          <p:cNvPr id="618" name="Google Shape;618;p33"/>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619" name="Google Shape;619;p33"/>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620" name="Google Shape;620;p33"/>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621" name="Google Shape;621;p33"/>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622" name="Google Shape;622;p33"/>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623" name="Google Shape;623;p33"/>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624" name="Google Shape;624;p33"/>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625" name="Google Shape;625;p33"/>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626" name="Google Shape;626;p33"/>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7" name="Google Shape;627;p33"/>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628" name="Google Shape;628;p33"/>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629" name="Google Shape;629;p33"/>
          <p:cNvPicPr preferRelativeResize="0"/>
          <p:nvPr/>
        </p:nvPicPr>
        <p:blipFill>
          <a:blip r:embed="rId5">
            <a:alphaModFix/>
          </a:blip>
          <a:stretch>
            <a:fillRect/>
          </a:stretch>
        </p:blipFill>
        <p:spPr>
          <a:xfrm>
            <a:off x="292515" y="1905837"/>
            <a:ext cx="8558961" cy="1968426"/>
          </a:xfrm>
          <a:prstGeom prst="rect">
            <a:avLst/>
          </a:prstGeom>
          <a:noFill/>
          <a:ln cap="flat" cmpd="sng" w="19050">
            <a:solidFill>
              <a:srgbClr val="385623"/>
            </a:solidFill>
            <a:prstDash val="dash"/>
            <a:miter lim="8000"/>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4"/>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5" name="Google Shape;635;p34"/>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4</a:t>
            </a:r>
            <a:endParaRPr sz="1300">
              <a:solidFill>
                <a:schemeClr val="lt1"/>
              </a:solidFill>
              <a:latin typeface="Arial"/>
              <a:ea typeface="Arial"/>
              <a:cs typeface="Arial"/>
              <a:sym typeface="Arial"/>
            </a:endParaRPr>
          </a:p>
        </p:txBody>
      </p:sp>
      <p:sp>
        <p:nvSpPr>
          <p:cNvPr id="636" name="Google Shape;636;p34"/>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637" name="Google Shape;637;p34"/>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638" name="Google Shape;638;p34"/>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639" name="Google Shape;639;p34"/>
          <p:cNvSpPr/>
          <p:nvPr/>
        </p:nvSpPr>
        <p:spPr>
          <a:xfrm>
            <a:off x="193040" y="1737360"/>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640" name="Google Shape;640;p34"/>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641" name="Google Shape;641;p34"/>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642" name="Google Shape;642;p34"/>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643" name="Google Shape;643;p34"/>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644" name="Google Shape;644;p34"/>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645" name="Google Shape;645;p34"/>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646" name="Google Shape;646;p34"/>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647" name="Google Shape;647;p34"/>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648" name="Google Shape;648;p34"/>
          <p:cNvPicPr preferRelativeResize="0"/>
          <p:nvPr/>
        </p:nvPicPr>
        <p:blipFill>
          <a:blip r:embed="rId4">
            <a:alphaModFix/>
          </a:blip>
          <a:stretch>
            <a:fillRect/>
          </a:stretch>
        </p:blipFill>
        <p:spPr>
          <a:xfrm>
            <a:off x="1875851" y="215275"/>
            <a:ext cx="5392288" cy="486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5"/>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4" name="Google Shape;654;p35"/>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5</a:t>
            </a:r>
            <a:endParaRPr sz="1300">
              <a:solidFill>
                <a:schemeClr val="lt1"/>
              </a:solidFill>
              <a:latin typeface="Arial"/>
              <a:ea typeface="Arial"/>
              <a:cs typeface="Arial"/>
              <a:sym typeface="Arial"/>
            </a:endParaRPr>
          </a:p>
        </p:txBody>
      </p:sp>
      <p:sp>
        <p:nvSpPr>
          <p:cNvPr id="655" name="Google Shape;655;p35"/>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656" name="Google Shape;656;p35"/>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657" name="Google Shape;657;p35"/>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5. What are the sentiment and the theme of retail emails?</a:t>
            </a:r>
            <a:endParaRPr b="1" sz="1600">
              <a:solidFill>
                <a:schemeClr val="dk1"/>
              </a:solidFill>
              <a:latin typeface="Microsoft YaHei"/>
              <a:ea typeface="Microsoft YaHei"/>
              <a:cs typeface="Microsoft YaHei"/>
              <a:sym typeface="Microsoft YaHei"/>
            </a:endParaRPr>
          </a:p>
        </p:txBody>
      </p:sp>
      <p:sp>
        <p:nvSpPr>
          <p:cNvPr id="658" name="Google Shape;658;p35"/>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659" name="Google Shape;659;p35"/>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660" name="Google Shape;660;p35"/>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661" name="Google Shape;661;p35"/>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662" name="Google Shape;662;p35"/>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663" name="Google Shape;663;p35"/>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664" name="Google Shape;664;p35"/>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665" name="Google Shape;665;p35"/>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666" name="Google Shape;666;p35"/>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7" name="Google Shape;667;p35"/>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668" name="Google Shape;668;p35"/>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669" name="Google Shape;669;p35"/>
          <p:cNvPicPr preferRelativeResize="0"/>
          <p:nvPr/>
        </p:nvPicPr>
        <p:blipFill>
          <a:blip r:embed="rId5">
            <a:alphaModFix/>
          </a:blip>
          <a:stretch>
            <a:fillRect/>
          </a:stretch>
        </p:blipFill>
        <p:spPr>
          <a:xfrm>
            <a:off x="296901" y="1905362"/>
            <a:ext cx="8508923" cy="1969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6"/>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5" name="Google Shape;675;p36"/>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5</a:t>
            </a:r>
            <a:endParaRPr sz="1300">
              <a:solidFill>
                <a:schemeClr val="lt1"/>
              </a:solidFill>
              <a:latin typeface="Arial"/>
              <a:ea typeface="Arial"/>
              <a:cs typeface="Arial"/>
              <a:sym typeface="Arial"/>
            </a:endParaRPr>
          </a:p>
        </p:txBody>
      </p:sp>
      <p:sp>
        <p:nvSpPr>
          <p:cNvPr id="676" name="Google Shape;676;p36"/>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677" name="Google Shape;677;p36"/>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678" name="Google Shape;678;p36"/>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679" name="Google Shape;679;p36"/>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680" name="Google Shape;680;p36"/>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681" name="Google Shape;681;p36"/>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682" name="Google Shape;682;p36"/>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683" name="Google Shape;683;p36"/>
          <p:cNvSpPr/>
          <p:nvPr/>
        </p:nvSpPr>
        <p:spPr>
          <a:xfrm>
            <a:off x="3852555" y="36033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684" name="Google Shape;684;p36"/>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685" name="Google Shape;685;p36"/>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686" name="Google Shape;686;p36"/>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687" name="Google Shape;687;p36"/>
          <p:cNvSpPr txBox="1"/>
          <p:nvPr/>
        </p:nvSpPr>
        <p:spPr>
          <a:xfrm>
            <a:off x="5172710" y="2235200"/>
            <a:ext cx="2540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pic>
        <p:nvPicPr>
          <p:cNvPr id="688" name="Google Shape;688;p36"/>
          <p:cNvPicPr preferRelativeResize="0"/>
          <p:nvPr/>
        </p:nvPicPr>
        <p:blipFill>
          <a:blip r:embed="rId4">
            <a:alphaModFix/>
          </a:blip>
          <a:stretch>
            <a:fillRect/>
          </a:stretch>
        </p:blipFill>
        <p:spPr>
          <a:xfrm>
            <a:off x="112725" y="471500"/>
            <a:ext cx="4201299" cy="3077700"/>
          </a:xfrm>
          <a:prstGeom prst="rect">
            <a:avLst/>
          </a:prstGeom>
          <a:noFill/>
          <a:ln>
            <a:noFill/>
          </a:ln>
        </p:spPr>
      </p:pic>
      <p:pic>
        <p:nvPicPr>
          <p:cNvPr id="689" name="Google Shape;689;p36"/>
          <p:cNvPicPr preferRelativeResize="0"/>
          <p:nvPr/>
        </p:nvPicPr>
        <p:blipFill>
          <a:blip r:embed="rId5">
            <a:alphaModFix/>
          </a:blip>
          <a:stretch>
            <a:fillRect/>
          </a:stretch>
        </p:blipFill>
        <p:spPr>
          <a:xfrm>
            <a:off x="4298950" y="693200"/>
            <a:ext cx="4201299" cy="2910198"/>
          </a:xfrm>
          <a:prstGeom prst="rect">
            <a:avLst/>
          </a:prstGeom>
          <a:noFill/>
          <a:ln>
            <a:noFill/>
          </a:ln>
        </p:spPr>
      </p:pic>
      <p:sp>
        <p:nvSpPr>
          <p:cNvPr id="690" name="Google Shape;690;p36"/>
          <p:cNvSpPr txBox="1"/>
          <p:nvPr/>
        </p:nvSpPr>
        <p:spPr>
          <a:xfrm>
            <a:off x="2467350" y="4071150"/>
            <a:ext cx="47829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6"/>
          <p:cNvSpPr txBox="1"/>
          <p:nvPr/>
        </p:nvSpPr>
        <p:spPr>
          <a:xfrm>
            <a:off x="2896610" y="4019100"/>
            <a:ext cx="2540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Positive &gt; Negative</a:t>
            </a:r>
            <a:endParaRPr b="1" sz="1800">
              <a:solidFill>
                <a:schemeClr val="dk1"/>
              </a:solidFill>
              <a:latin typeface="Arial"/>
              <a:ea typeface="Arial"/>
              <a:cs typeface="Arial"/>
              <a:sym typeface="Arial"/>
            </a:endParaRPr>
          </a:p>
          <a:p>
            <a:pPr indent="457200" lvl="0" marL="0" marR="0" rtl="0" algn="l">
              <a:spcBef>
                <a:spcPts val="0"/>
              </a:spcBef>
              <a:spcAft>
                <a:spcPts val="0"/>
              </a:spcAft>
              <a:buNone/>
            </a:pPr>
            <a:r>
              <a:rPr b="1" lang="en-US" sz="1800">
                <a:solidFill>
                  <a:schemeClr val="dk1"/>
                </a:solidFill>
              </a:rPr>
              <a:t>(All Positive)</a:t>
            </a:r>
            <a:endParaRPr b="1" sz="18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7"/>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7" name="Google Shape;697;p37"/>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6</a:t>
            </a:r>
            <a:endParaRPr sz="1300">
              <a:solidFill>
                <a:schemeClr val="lt1"/>
              </a:solidFill>
              <a:latin typeface="Arial"/>
              <a:ea typeface="Arial"/>
              <a:cs typeface="Arial"/>
              <a:sym typeface="Arial"/>
            </a:endParaRPr>
          </a:p>
        </p:txBody>
      </p:sp>
      <p:sp>
        <p:nvSpPr>
          <p:cNvPr id="698" name="Google Shape;698;p37"/>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699" name="Google Shape;699;p37"/>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700" name="Google Shape;700;p37"/>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6. What common themes or offers are most frequently mentioned in these retail</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emails?</a:t>
            </a:r>
            <a:endParaRPr b="1" sz="1600">
              <a:solidFill>
                <a:schemeClr val="dk1"/>
              </a:solidFill>
              <a:latin typeface="Microsoft YaHei"/>
              <a:ea typeface="Microsoft YaHei"/>
              <a:cs typeface="Microsoft YaHei"/>
              <a:sym typeface="Microsoft YaHei"/>
            </a:endParaRPr>
          </a:p>
        </p:txBody>
      </p:sp>
      <p:sp>
        <p:nvSpPr>
          <p:cNvPr id="701" name="Google Shape;701;p37"/>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702" name="Google Shape;702;p37"/>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703" name="Google Shape;703;p37"/>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704" name="Google Shape;704;p37"/>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705" name="Google Shape;705;p37"/>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706" name="Google Shape;706;p37"/>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707" name="Google Shape;707;p37"/>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708" name="Google Shape;708;p37"/>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709" name="Google Shape;709;p37"/>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0" name="Google Shape;710;p37"/>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711" name="Google Shape;711;p37"/>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712" name="Google Shape;712;p37"/>
          <p:cNvPicPr preferRelativeResize="0"/>
          <p:nvPr/>
        </p:nvPicPr>
        <p:blipFill>
          <a:blip r:embed="rId5">
            <a:alphaModFix/>
          </a:blip>
          <a:stretch>
            <a:fillRect/>
          </a:stretch>
        </p:blipFill>
        <p:spPr>
          <a:xfrm>
            <a:off x="307675" y="1912637"/>
            <a:ext cx="8536248" cy="1954825"/>
          </a:xfrm>
          <a:prstGeom prst="rect">
            <a:avLst/>
          </a:prstGeom>
          <a:noFill/>
          <a:ln cap="flat" cmpd="sng" w="19050">
            <a:solidFill>
              <a:srgbClr val="385623"/>
            </a:solidFill>
            <a:prstDash val="dash"/>
            <a:miter lim="8000"/>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8"/>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8" name="Google Shape;718;p38"/>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6</a:t>
            </a:r>
            <a:endParaRPr sz="1300">
              <a:solidFill>
                <a:schemeClr val="lt1"/>
              </a:solidFill>
              <a:latin typeface="Arial"/>
              <a:ea typeface="Arial"/>
              <a:cs typeface="Arial"/>
              <a:sym typeface="Arial"/>
            </a:endParaRPr>
          </a:p>
        </p:txBody>
      </p:sp>
      <p:sp>
        <p:nvSpPr>
          <p:cNvPr id="719" name="Google Shape;719;p38"/>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720" name="Google Shape;720;p38"/>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721" name="Google Shape;721;p38"/>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722" name="Google Shape;722;p38"/>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723" name="Google Shape;723;p3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724" name="Google Shape;724;p38"/>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725" name="Google Shape;725;p38"/>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726" name="Google Shape;726;p38"/>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727" name="Google Shape;727;p38"/>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728" name="Google Shape;728;p38"/>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729" name="Google Shape;729;p38"/>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730" name="Google Shape;730;p38"/>
          <p:cNvPicPr preferRelativeResize="0"/>
          <p:nvPr/>
        </p:nvPicPr>
        <p:blipFill>
          <a:blip r:embed="rId4">
            <a:alphaModFix/>
          </a:blip>
          <a:stretch>
            <a:fillRect/>
          </a:stretch>
        </p:blipFill>
        <p:spPr>
          <a:xfrm>
            <a:off x="828824" y="463000"/>
            <a:ext cx="7182120" cy="4366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9"/>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6" name="Google Shape;736;p39"/>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7</a:t>
            </a:r>
            <a:endParaRPr sz="1300">
              <a:solidFill>
                <a:schemeClr val="lt1"/>
              </a:solidFill>
              <a:latin typeface="Arial"/>
              <a:ea typeface="Arial"/>
              <a:cs typeface="Arial"/>
              <a:sym typeface="Arial"/>
            </a:endParaRPr>
          </a:p>
        </p:txBody>
      </p:sp>
      <p:sp>
        <p:nvSpPr>
          <p:cNvPr id="737" name="Google Shape;737;p39"/>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738" name="Google Shape;738;p39"/>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739" name="Google Shape;739;p39"/>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7. </a:t>
            </a:r>
            <a:r>
              <a:rPr b="1" lang="en-US" sz="1600">
                <a:solidFill>
                  <a:schemeClr val="dk1"/>
                </a:solidFill>
                <a:latin typeface="Microsoft YaHei"/>
                <a:ea typeface="Microsoft YaHei"/>
                <a:cs typeface="Microsoft YaHei"/>
                <a:sym typeface="Microsoft YaHei"/>
              </a:rPr>
              <a:t>What are the differences in strategies between retail emails targeted at members versus those targeted at the general audience?</a:t>
            </a:r>
            <a:endParaRPr b="1" sz="1600">
              <a:solidFill>
                <a:schemeClr val="dk1"/>
              </a:solidFill>
              <a:latin typeface="Microsoft YaHei"/>
              <a:ea typeface="Microsoft YaHei"/>
              <a:cs typeface="Microsoft YaHei"/>
              <a:sym typeface="Microsoft YaHei"/>
            </a:endParaRPr>
          </a:p>
        </p:txBody>
      </p:sp>
      <p:sp>
        <p:nvSpPr>
          <p:cNvPr id="740" name="Google Shape;740;p39"/>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741" name="Google Shape;741;p39"/>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742" name="Google Shape;742;p3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743" name="Google Shape;743;p39"/>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744" name="Google Shape;744;p39"/>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745" name="Google Shape;745;p39"/>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746" name="Google Shape;746;p39"/>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747" name="Google Shape;747;p39"/>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748" name="Google Shape;748;p39"/>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9" name="Google Shape;749;p39"/>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750" name="Google Shape;750;p39"/>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751" name="Google Shape;751;p39"/>
          <p:cNvPicPr preferRelativeResize="0"/>
          <p:nvPr/>
        </p:nvPicPr>
        <p:blipFill>
          <a:blip r:embed="rId5">
            <a:alphaModFix/>
          </a:blip>
          <a:stretch>
            <a:fillRect/>
          </a:stretch>
        </p:blipFill>
        <p:spPr>
          <a:xfrm>
            <a:off x="288125" y="1945838"/>
            <a:ext cx="8575350" cy="1888425"/>
          </a:xfrm>
          <a:prstGeom prst="rect">
            <a:avLst/>
          </a:prstGeom>
          <a:noFill/>
          <a:ln cap="flat" cmpd="sng" w="19050">
            <a:solidFill>
              <a:srgbClr val="385623"/>
            </a:solidFill>
            <a:prstDash val="dash"/>
            <a:miter lim="8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4"/>
          <p:cNvSpPr/>
          <p:nvPr/>
        </p:nvSpPr>
        <p:spPr>
          <a:xfrm>
            <a:off x="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4"/>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a:t>
            </a:r>
            <a:endParaRPr sz="1300">
              <a:solidFill>
                <a:schemeClr val="lt1"/>
              </a:solidFill>
              <a:latin typeface="Arial"/>
              <a:ea typeface="Arial"/>
              <a:cs typeface="Arial"/>
              <a:sym typeface="Arial"/>
            </a:endParaRPr>
          </a:p>
        </p:txBody>
      </p:sp>
      <p:sp>
        <p:nvSpPr>
          <p:cNvPr id="52" name="Google Shape;52;p4"/>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53" name="Google Shape;53;p4"/>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54" name="Google Shape;54;p4"/>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1. What promotion strategies in these Resturant emails that can attract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more users？</a:t>
            </a:r>
            <a:endParaRPr b="1" sz="1600">
              <a:solidFill>
                <a:schemeClr val="dk1"/>
              </a:solidFill>
              <a:latin typeface="Microsoft YaHei"/>
              <a:ea typeface="Microsoft YaHei"/>
              <a:cs typeface="Microsoft YaHei"/>
              <a:sym typeface="Microsoft YaHei"/>
            </a:endParaRPr>
          </a:p>
        </p:txBody>
      </p:sp>
      <p:sp>
        <p:nvSpPr>
          <p:cNvPr id="55" name="Google Shape;55;p4"/>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56" name="Google Shape;56;p4"/>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57" name="Google Shape;57;p4"/>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58" name="Google Shape;58;p4"/>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59" name="Google Shape;59;p4"/>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60" name="Google Shape;60;p4"/>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61" name="Google Shape;61;p4"/>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62" name="Google Shape;62;p4"/>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63" name="Google Shape;63;p4"/>
          <p:cNvSpPr/>
          <p:nvPr/>
        </p:nvSpPr>
        <p:spPr>
          <a:xfrm>
            <a:off x="668020" y="1722755"/>
            <a:ext cx="7617460" cy="2474595"/>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4"/>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65" name="Google Shape;65;p4"/>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66" name="Google Shape;66;p4"/>
          <p:cNvPicPr preferRelativeResize="0"/>
          <p:nvPr/>
        </p:nvPicPr>
        <p:blipFill rotWithShape="1">
          <a:blip r:embed="rId5">
            <a:alphaModFix/>
          </a:blip>
          <a:srcRect b="0" l="0" r="0" t="0"/>
          <a:stretch/>
        </p:blipFill>
        <p:spPr>
          <a:xfrm>
            <a:off x="894715" y="2059305"/>
            <a:ext cx="7130415" cy="180213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0"/>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7" name="Google Shape;757;p40"/>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7</a:t>
            </a:r>
            <a:endParaRPr sz="1300">
              <a:solidFill>
                <a:schemeClr val="lt1"/>
              </a:solidFill>
              <a:latin typeface="Arial"/>
              <a:ea typeface="Arial"/>
              <a:cs typeface="Arial"/>
              <a:sym typeface="Arial"/>
            </a:endParaRPr>
          </a:p>
        </p:txBody>
      </p:sp>
      <p:sp>
        <p:nvSpPr>
          <p:cNvPr id="758" name="Google Shape;758;p40"/>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759" name="Google Shape;759;p40"/>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760" name="Google Shape;760;p40"/>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761" name="Google Shape;761;p40"/>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762" name="Google Shape;762;p40"/>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763" name="Google Shape;763;p40"/>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764" name="Google Shape;764;p40"/>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765" name="Google Shape;765;p40"/>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766" name="Google Shape;766;p40"/>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767" name="Google Shape;767;p40"/>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768" name="Google Shape;768;p40"/>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769" name="Google Shape;769;p40"/>
          <p:cNvPicPr preferRelativeResize="0"/>
          <p:nvPr/>
        </p:nvPicPr>
        <p:blipFill>
          <a:blip r:embed="rId4">
            <a:alphaModFix/>
          </a:blip>
          <a:stretch>
            <a:fillRect/>
          </a:stretch>
        </p:blipFill>
        <p:spPr>
          <a:xfrm>
            <a:off x="1660525" y="277500"/>
            <a:ext cx="5734050" cy="4676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1"/>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5" name="Google Shape;775;p41"/>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8</a:t>
            </a:r>
            <a:endParaRPr sz="1300">
              <a:solidFill>
                <a:schemeClr val="lt1"/>
              </a:solidFill>
              <a:latin typeface="Arial"/>
              <a:ea typeface="Arial"/>
              <a:cs typeface="Arial"/>
              <a:sym typeface="Arial"/>
            </a:endParaRPr>
          </a:p>
        </p:txBody>
      </p:sp>
      <p:sp>
        <p:nvSpPr>
          <p:cNvPr id="776" name="Google Shape;776;p41"/>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777" name="Google Shape;777;p41"/>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778" name="Google Shape;778;p41"/>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8. </a:t>
            </a:r>
            <a:r>
              <a:rPr b="1" lang="en-US" sz="1600">
                <a:solidFill>
                  <a:schemeClr val="dk1"/>
                </a:solidFill>
                <a:latin typeface="Microsoft YaHei"/>
                <a:ea typeface="Microsoft YaHei"/>
                <a:cs typeface="Microsoft YaHei"/>
                <a:sym typeface="Microsoft YaHei"/>
              </a:rPr>
              <a:t>What are the common themes in the email copy used for seasonal promotions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versus everyday sales?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779" name="Google Shape;779;p41"/>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780" name="Google Shape;780;p41"/>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781" name="Google Shape;781;p41"/>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782" name="Google Shape;782;p41"/>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783" name="Google Shape;783;p41"/>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784" name="Google Shape;784;p41"/>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785" name="Google Shape;785;p41"/>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786" name="Google Shape;786;p41"/>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787" name="Google Shape;787;p41"/>
          <p:cNvSpPr/>
          <p:nvPr/>
        </p:nvSpPr>
        <p:spPr>
          <a:xfrm>
            <a:off x="207010" y="1588770"/>
            <a:ext cx="873760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8" name="Google Shape;788;p41"/>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789" name="Google Shape;789;p41"/>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790" name="Google Shape;790;p41"/>
          <p:cNvPicPr preferRelativeResize="0"/>
          <p:nvPr/>
        </p:nvPicPr>
        <p:blipFill>
          <a:blip r:embed="rId5">
            <a:alphaModFix/>
          </a:blip>
          <a:stretch>
            <a:fillRect/>
          </a:stretch>
        </p:blipFill>
        <p:spPr>
          <a:xfrm>
            <a:off x="342688" y="1922237"/>
            <a:ext cx="8458624" cy="1817300"/>
          </a:xfrm>
          <a:prstGeom prst="rect">
            <a:avLst/>
          </a:prstGeom>
          <a:noFill/>
          <a:ln cap="flat" cmpd="sng" w="19050">
            <a:solidFill>
              <a:srgbClr val="385623"/>
            </a:solidFill>
            <a:prstDash val="dash"/>
            <a:miter lim="8000"/>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2"/>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6" name="Google Shape;796;p42"/>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8</a:t>
            </a:r>
            <a:endParaRPr sz="1300">
              <a:solidFill>
                <a:schemeClr val="lt1"/>
              </a:solidFill>
              <a:latin typeface="Arial"/>
              <a:ea typeface="Arial"/>
              <a:cs typeface="Arial"/>
              <a:sym typeface="Arial"/>
            </a:endParaRPr>
          </a:p>
        </p:txBody>
      </p:sp>
      <p:sp>
        <p:nvSpPr>
          <p:cNvPr id="797" name="Google Shape;797;p42"/>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798" name="Google Shape;798;p42"/>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799" name="Google Shape;799;p42"/>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800" name="Google Shape;800;p42"/>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801" name="Google Shape;801;p42"/>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802" name="Google Shape;802;p42"/>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803" name="Google Shape;803;p42"/>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804" name="Google Shape;804;p42"/>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805" name="Google Shape;805;p42"/>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806" name="Google Shape;806;p42"/>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807" name="Google Shape;807;p42"/>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808" name="Google Shape;808;p42"/>
          <p:cNvPicPr preferRelativeResize="0"/>
          <p:nvPr/>
        </p:nvPicPr>
        <p:blipFill>
          <a:blip r:embed="rId4">
            <a:alphaModFix/>
          </a:blip>
          <a:stretch>
            <a:fillRect/>
          </a:stretch>
        </p:blipFill>
        <p:spPr>
          <a:xfrm>
            <a:off x="1660525" y="277500"/>
            <a:ext cx="5752232" cy="46584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43"/>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4" name="Google Shape;814;p43"/>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9</a:t>
            </a:r>
            <a:endParaRPr sz="1300">
              <a:solidFill>
                <a:schemeClr val="lt1"/>
              </a:solidFill>
              <a:latin typeface="Arial"/>
              <a:ea typeface="Arial"/>
              <a:cs typeface="Arial"/>
              <a:sym typeface="Arial"/>
            </a:endParaRPr>
          </a:p>
        </p:txBody>
      </p:sp>
      <p:sp>
        <p:nvSpPr>
          <p:cNvPr id="815" name="Google Shape;815;p43"/>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816" name="Google Shape;816;p43"/>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817" name="Google Shape;817;p43"/>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9. What are the recurring themes or values communicated through these emails?</a:t>
            </a:r>
            <a:endParaRPr b="1" sz="1600">
              <a:solidFill>
                <a:schemeClr val="dk1"/>
              </a:solidFill>
              <a:latin typeface="Microsoft YaHei"/>
              <a:ea typeface="Microsoft YaHei"/>
              <a:cs typeface="Microsoft YaHei"/>
              <a:sym typeface="Microsoft YaHei"/>
            </a:endParaRPr>
          </a:p>
        </p:txBody>
      </p:sp>
      <p:sp>
        <p:nvSpPr>
          <p:cNvPr id="818" name="Google Shape;818;p43"/>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819" name="Google Shape;819;p43"/>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820" name="Google Shape;820;p43"/>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821" name="Google Shape;821;p43"/>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822" name="Google Shape;822;p43"/>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823" name="Google Shape;823;p43"/>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824" name="Google Shape;824;p43"/>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825" name="Google Shape;825;p43"/>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826" name="Google Shape;826;p43"/>
          <p:cNvSpPr/>
          <p:nvPr/>
        </p:nvSpPr>
        <p:spPr>
          <a:xfrm>
            <a:off x="132000" y="1587900"/>
            <a:ext cx="8880000" cy="26043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7" name="Google Shape;827;p43"/>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828" name="Google Shape;828;p43"/>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829" name="Google Shape;829;p43"/>
          <p:cNvPicPr preferRelativeResize="0"/>
          <p:nvPr/>
        </p:nvPicPr>
        <p:blipFill>
          <a:blip r:embed="rId5">
            <a:alphaModFix/>
          </a:blip>
          <a:stretch>
            <a:fillRect/>
          </a:stretch>
        </p:blipFill>
        <p:spPr>
          <a:xfrm>
            <a:off x="214588" y="1868787"/>
            <a:ext cx="8714813" cy="2042525"/>
          </a:xfrm>
          <a:prstGeom prst="rect">
            <a:avLst/>
          </a:prstGeom>
          <a:noFill/>
          <a:ln cap="flat" cmpd="sng" w="19050">
            <a:solidFill>
              <a:srgbClr val="385623"/>
            </a:solidFill>
            <a:prstDash val="dash"/>
            <a:miter lim="8000"/>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44"/>
          <p:cNvSpPr/>
          <p:nvPr/>
        </p:nvSpPr>
        <p:spPr>
          <a:xfrm>
            <a:off x="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5" name="Google Shape;835;p44"/>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9</a:t>
            </a:r>
            <a:endParaRPr sz="1300">
              <a:solidFill>
                <a:schemeClr val="lt1"/>
              </a:solidFill>
              <a:latin typeface="Arial"/>
              <a:ea typeface="Arial"/>
              <a:cs typeface="Arial"/>
              <a:sym typeface="Arial"/>
            </a:endParaRPr>
          </a:p>
        </p:txBody>
      </p:sp>
      <p:sp>
        <p:nvSpPr>
          <p:cNvPr id="836" name="Google Shape;836;p44"/>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837" name="Google Shape;837;p44"/>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838" name="Google Shape;838;p44"/>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839" name="Google Shape;839;p44"/>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Sure, here is the information organized in a table format: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**Recurring Themes** | **Communicated Values**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**Value and savings:** Many emails emphasize discounts, coupons, and free items to attract customers and build loyalty. | **Customer appreciation:** Restaurants express gratitude to customers, offering rewards, bonuses, and special treatment.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**Convenience:** Emails promote convenient ordering options such as mobile apps, online ordering, and delivery services. | **Healthy choices:** Some emails highlight the availability of healthy options, such as salads, fruits, and vegetables.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**Membership benefits:** Restaurants offer exclusive rewards, discounts, and perks to members of their loyalty programs or subscription services. | **Community involvement:** Restaurants encourage customers to connect with their communities by participating in local events and supporting charitable causes.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**New and seasonal offerings:** Emails frequently showcase new menu items and special promotions to entice customers. | **Quality and freshness:** Emails emphasize the use of fresh ingredients and high-quality food preparation to promote trust and satisfaction.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 **Family-friendly atmosphere:** Restaurants cater to families by offering Kids Eat Free programs, comfortable seating, and kid-friendly menu options.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840" name="Google Shape;840;p44"/>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841" name="Google Shape;841;p44"/>
          <p:cNvSpPr/>
          <p:nvPr/>
        </p:nvSpPr>
        <p:spPr>
          <a:xfrm>
            <a:off x="2214390" y="3256350"/>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842" name="Google Shape;842;p44"/>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843" name="Google Shape;843;p44"/>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844" name="Google Shape;844;p44"/>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845" name="Google Shape;845;p44"/>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846" name="Google Shape;846;p44"/>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847" name="Google Shape;847;p44"/>
          <p:cNvPicPr preferRelativeResize="0"/>
          <p:nvPr/>
        </p:nvPicPr>
        <p:blipFill>
          <a:blip r:embed="rId4">
            <a:alphaModFix/>
          </a:blip>
          <a:stretch>
            <a:fillRect/>
          </a:stretch>
        </p:blipFill>
        <p:spPr>
          <a:xfrm>
            <a:off x="1587932" y="261150"/>
            <a:ext cx="5863160" cy="46211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5"/>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3" name="Google Shape;853;p45"/>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10</a:t>
            </a:r>
            <a:endParaRPr sz="1300">
              <a:solidFill>
                <a:schemeClr val="lt1"/>
              </a:solidFill>
              <a:latin typeface="Arial"/>
              <a:ea typeface="Arial"/>
              <a:cs typeface="Arial"/>
              <a:sym typeface="Arial"/>
            </a:endParaRPr>
          </a:p>
        </p:txBody>
      </p:sp>
      <p:sp>
        <p:nvSpPr>
          <p:cNvPr id="854" name="Google Shape;854;p45"/>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855" name="Google Shape;855;p45"/>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856" name="Google Shape;856;p45"/>
          <p:cNvSpPr/>
          <p:nvPr/>
        </p:nvSpPr>
        <p:spPr>
          <a:xfrm>
            <a:off x="157480" y="39052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10. Are there any ethical or compliance issues related to the content or targeting of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these promotions?</a:t>
            </a:r>
            <a:endParaRPr b="1" sz="1600">
              <a:solidFill>
                <a:schemeClr val="dk1"/>
              </a:solidFill>
              <a:latin typeface="Microsoft YaHei"/>
              <a:ea typeface="Microsoft YaHei"/>
              <a:cs typeface="Microsoft YaHei"/>
              <a:sym typeface="Microsoft YaHei"/>
            </a:endParaRPr>
          </a:p>
        </p:txBody>
      </p:sp>
      <p:sp>
        <p:nvSpPr>
          <p:cNvPr id="857" name="Google Shape;857;p45"/>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858" name="Google Shape;858;p45"/>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859" name="Google Shape;859;p45"/>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860" name="Google Shape;860;p45"/>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861" name="Google Shape;861;p45"/>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862" name="Google Shape;862;p45"/>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863" name="Google Shape;863;p45"/>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864" name="Google Shape;864;p45"/>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865" name="Google Shape;865;p45"/>
          <p:cNvSpPr/>
          <p:nvPr/>
        </p:nvSpPr>
        <p:spPr>
          <a:xfrm>
            <a:off x="66050" y="1553100"/>
            <a:ext cx="8878500" cy="26391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6" name="Google Shape;866;p45"/>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867" name="Google Shape;867;p45"/>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868" name="Google Shape;868;p45"/>
          <p:cNvPicPr preferRelativeResize="0"/>
          <p:nvPr/>
        </p:nvPicPr>
        <p:blipFill>
          <a:blip r:embed="rId5">
            <a:alphaModFix/>
          </a:blip>
          <a:stretch>
            <a:fillRect/>
          </a:stretch>
        </p:blipFill>
        <p:spPr>
          <a:xfrm>
            <a:off x="111413" y="1907525"/>
            <a:ext cx="8787773" cy="18193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6"/>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4" name="Google Shape;874;p46"/>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10</a:t>
            </a:r>
            <a:endParaRPr sz="1300">
              <a:solidFill>
                <a:schemeClr val="lt1"/>
              </a:solidFill>
              <a:latin typeface="Arial"/>
              <a:ea typeface="Arial"/>
              <a:cs typeface="Arial"/>
              <a:sym typeface="Arial"/>
            </a:endParaRPr>
          </a:p>
        </p:txBody>
      </p:sp>
      <p:sp>
        <p:nvSpPr>
          <p:cNvPr id="875" name="Google Shape;875;p46"/>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876" name="Google Shape;876;p46"/>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877" name="Google Shape;877;p46"/>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878" name="Google Shape;878;p46"/>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879" name="Google Shape;879;p46"/>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880" name="Google Shape;880;p46"/>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881" name="Google Shape;881;p46"/>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882" name="Google Shape;882;p46"/>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883" name="Google Shape;883;p46"/>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884" name="Google Shape;884;p46"/>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885" name="Google Shape;885;p46"/>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886" name="Google Shape;886;p46"/>
          <p:cNvPicPr preferRelativeResize="0"/>
          <p:nvPr/>
        </p:nvPicPr>
        <p:blipFill>
          <a:blip r:embed="rId4">
            <a:alphaModFix/>
          </a:blip>
          <a:stretch>
            <a:fillRect/>
          </a:stretch>
        </p:blipFill>
        <p:spPr>
          <a:xfrm>
            <a:off x="977613" y="492400"/>
            <a:ext cx="6711900" cy="415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2781f177954_0_43"/>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2" name="Google Shape;892;g2781f177954_0_43"/>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10</a:t>
            </a:r>
            <a:endParaRPr sz="1300">
              <a:solidFill>
                <a:schemeClr val="lt1"/>
              </a:solidFill>
              <a:latin typeface="Arial"/>
              <a:ea typeface="Arial"/>
              <a:cs typeface="Arial"/>
              <a:sym typeface="Arial"/>
            </a:endParaRPr>
          </a:p>
        </p:txBody>
      </p:sp>
      <p:sp>
        <p:nvSpPr>
          <p:cNvPr id="893" name="Google Shape;893;g2781f177954_0_43"/>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894" name="Google Shape;894;g2781f177954_0_43"/>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895" name="Google Shape;895;g2781f177954_0_43"/>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896" name="Google Shape;896;g2781f177954_0_43"/>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897" name="Google Shape;897;g2781f177954_0_43"/>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898" name="Google Shape;898;g2781f177954_0_43"/>
          <p:cNvSpPr/>
          <p:nvPr/>
        </p:nvSpPr>
        <p:spPr>
          <a:xfrm>
            <a:off x="193040" y="207962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899" name="Google Shape;899;g2781f177954_0_43"/>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900" name="Google Shape;900;g2781f177954_0_43"/>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901" name="Google Shape;901;g2781f177954_0_43"/>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902" name="Google Shape;902;g2781f177954_0_43"/>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903" name="Google Shape;903;g2781f177954_0_43"/>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904" name="Google Shape;904;g2781f177954_0_43"/>
          <p:cNvPicPr preferRelativeResize="0"/>
          <p:nvPr/>
        </p:nvPicPr>
        <p:blipFill>
          <a:blip r:embed="rId4">
            <a:alphaModFix/>
          </a:blip>
          <a:stretch>
            <a:fillRect/>
          </a:stretch>
        </p:blipFill>
        <p:spPr>
          <a:xfrm>
            <a:off x="618500" y="445400"/>
            <a:ext cx="7430000" cy="4109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ee995031ba_0_0"/>
          <p:cNvSpPr/>
          <p:nvPr/>
        </p:nvSpPr>
        <p:spPr>
          <a:xfrm>
            <a:off x="3175" y="0"/>
            <a:ext cx="9140700" cy="3550800"/>
          </a:xfrm>
          <a:prstGeom prst="rect">
            <a:avLst/>
          </a:prstGeom>
          <a:solidFill>
            <a:srgbClr val="385623"/>
          </a:solidFill>
          <a:ln>
            <a:noFill/>
          </a:ln>
        </p:spPr>
        <p:txBody>
          <a:bodyPr anchorCtr="0" anchor="t" bIns="0" lIns="0" spcFirstLastPara="1" rIns="0" wrap="square" tIns="0">
            <a:noAutofit/>
          </a:bodyPr>
          <a:lstStyle/>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1" sz="1000">
              <a:solidFill>
                <a:srgbClr val="548135"/>
              </a:solidFill>
              <a:latin typeface="Microsoft YaHei"/>
              <a:ea typeface="Microsoft YaHei"/>
              <a:cs typeface="Microsoft YaHei"/>
              <a:sym typeface="Microsoft YaHei"/>
            </a:endParaRPr>
          </a:p>
        </p:txBody>
      </p:sp>
      <p:sp>
        <p:nvSpPr>
          <p:cNvPr id="910" name="Google Shape;910;g2ee995031ba_0_0"/>
          <p:cNvSpPr/>
          <p:nvPr/>
        </p:nvSpPr>
        <p:spPr>
          <a:xfrm>
            <a:off x="370205" y="3803015"/>
            <a:ext cx="3981600" cy="470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t/>
            </a:r>
            <a:endParaRPr sz="100">
              <a:solidFill>
                <a:schemeClr val="dk1"/>
              </a:solidFill>
              <a:latin typeface="Arial"/>
              <a:ea typeface="Arial"/>
              <a:cs typeface="Arial"/>
              <a:sym typeface="Arial"/>
            </a:endParaRPr>
          </a:p>
          <a:p>
            <a:pPr indent="0" lvl="0" marL="0" marR="0" rtl="0" algn="l">
              <a:lnSpc>
                <a:spcPct val="107000"/>
              </a:lnSpc>
              <a:spcBef>
                <a:spcPts val="0"/>
              </a:spcBef>
              <a:spcAft>
                <a:spcPts val="0"/>
              </a:spcAft>
              <a:buNone/>
            </a:pPr>
            <a:r>
              <a:t/>
            </a:r>
            <a:endParaRPr sz="400">
              <a:solidFill>
                <a:schemeClr val="dk1"/>
              </a:solidFill>
              <a:latin typeface="Arial"/>
              <a:ea typeface="Arial"/>
              <a:cs typeface="Arial"/>
              <a:sym typeface="Arial"/>
            </a:endParaRPr>
          </a:p>
          <a:p>
            <a:pPr indent="0" lvl="0" marL="12700" marR="0" rtl="0" algn="l">
              <a:lnSpc>
                <a:spcPct val="86000"/>
              </a:lnSpc>
              <a:spcBef>
                <a:spcPts val="0"/>
              </a:spcBef>
              <a:spcAft>
                <a:spcPts val="0"/>
              </a:spcAft>
              <a:buNone/>
            </a:pPr>
            <a:r>
              <a:t/>
            </a:r>
            <a:endParaRPr sz="1100">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sz="1100">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sz="1100">
              <a:solidFill>
                <a:schemeClr val="dk1"/>
              </a:solidFill>
              <a:latin typeface="Arial"/>
              <a:ea typeface="Arial"/>
              <a:cs typeface="Arial"/>
              <a:sym typeface="Arial"/>
            </a:endParaRPr>
          </a:p>
        </p:txBody>
      </p:sp>
      <p:sp>
        <p:nvSpPr>
          <p:cNvPr id="911" name="Google Shape;911;g2ee995031ba_0_0"/>
          <p:cNvSpPr txBox="1"/>
          <p:nvPr/>
        </p:nvSpPr>
        <p:spPr>
          <a:xfrm>
            <a:off x="262255" y="1753870"/>
            <a:ext cx="86196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0">
                <a:solidFill>
                  <a:schemeClr val="lt1"/>
                </a:solidFill>
                <a:latin typeface="Microsoft YaHei"/>
                <a:ea typeface="Microsoft YaHei"/>
                <a:cs typeface="Microsoft YaHei"/>
                <a:sym typeface="Microsoft YaHei"/>
              </a:rPr>
              <a:t>University</a:t>
            </a:r>
            <a:endParaRPr b="1" sz="5000">
              <a:solidFill>
                <a:schemeClr val="lt1"/>
              </a:solidFill>
              <a:latin typeface="Microsoft YaHei"/>
              <a:ea typeface="Microsoft YaHei"/>
              <a:cs typeface="Microsoft YaHei"/>
              <a:sym typeface="Microsoft YaHei"/>
            </a:endParaRPr>
          </a:p>
        </p:txBody>
      </p:sp>
      <p:pic>
        <p:nvPicPr>
          <p:cNvPr id="912" name="Google Shape;912;g2ee995031ba_0_0"/>
          <p:cNvPicPr preferRelativeResize="0"/>
          <p:nvPr/>
        </p:nvPicPr>
        <p:blipFill rotWithShape="1">
          <a:blip r:embed="rId3">
            <a:alphaModFix/>
          </a:blip>
          <a:srcRect b="0" l="0" r="0" t="0"/>
          <a:stretch/>
        </p:blipFill>
        <p:spPr>
          <a:xfrm>
            <a:off x="8386445" y="4537710"/>
            <a:ext cx="561340" cy="501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g2ee995031ba_0_7"/>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8" name="Google Shape;918;g2ee995031ba_0_7"/>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t/>
            </a:r>
            <a:endParaRPr sz="1300">
              <a:solidFill>
                <a:schemeClr val="lt1"/>
              </a:solidFill>
              <a:latin typeface="Arial"/>
              <a:ea typeface="Arial"/>
              <a:cs typeface="Arial"/>
              <a:sym typeface="Arial"/>
            </a:endParaRPr>
          </a:p>
        </p:txBody>
      </p:sp>
      <p:sp>
        <p:nvSpPr>
          <p:cNvPr id="919" name="Google Shape;919;g2ee995031ba_0_7"/>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920" name="Google Shape;920;g2ee995031ba_0_7"/>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921" name="Google Shape;921;g2ee995031ba_0_7"/>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rPr lang="en-US" sz="100">
                <a:solidFill>
                  <a:schemeClr val="dk1"/>
                </a:solidFill>
                <a:latin typeface="Arial"/>
                <a:ea typeface="Arial"/>
                <a:cs typeface="Arial"/>
                <a:sym typeface="Arial"/>
              </a:rPr>
              <a:t>P</a:t>
            </a:r>
            <a:endParaRPr b="1" sz="1600">
              <a:solidFill>
                <a:schemeClr val="dk1"/>
              </a:solidFill>
              <a:latin typeface="Microsoft YaHei"/>
              <a:ea typeface="Microsoft YaHei"/>
              <a:cs typeface="Microsoft YaHei"/>
              <a:sym typeface="Microsoft YaHei"/>
            </a:endParaRPr>
          </a:p>
        </p:txBody>
      </p:sp>
      <p:sp>
        <p:nvSpPr>
          <p:cNvPr id="922" name="Google Shape;922;g2ee995031ba_0_7"/>
          <p:cNvSpPr/>
          <p:nvPr/>
        </p:nvSpPr>
        <p:spPr>
          <a:xfrm>
            <a:off x="193040" y="1737360"/>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923" name="Google Shape;923;g2ee995031ba_0_7"/>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924" name="Google Shape;924;g2ee995031ba_0_7"/>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925" name="Google Shape;925;g2ee995031ba_0_7"/>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926" name="Google Shape;926;g2ee995031ba_0_7"/>
          <p:cNvSpPr/>
          <p:nvPr/>
        </p:nvSpPr>
        <p:spPr>
          <a:xfrm>
            <a:off x="4817110" y="2515870"/>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927" name="Google Shape;927;g2ee995031ba_0_7"/>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928" name="Google Shape;928;g2ee995031ba_0_7"/>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929" name="Google Shape;929;g2ee995031ba_0_7"/>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930" name="Google Shape;930;g2ee995031ba_0_7"/>
          <p:cNvSpPr/>
          <p:nvPr/>
        </p:nvSpPr>
        <p:spPr>
          <a:xfrm>
            <a:off x="2180590" y="1022350"/>
            <a:ext cx="5243700" cy="38664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1" name="Google Shape;931;g2ee995031ba_0_7"/>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932" name="Google Shape;932;g2ee995031ba_0_7"/>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933" name="Google Shape;933;g2ee995031ba_0_7"/>
          <p:cNvSpPr txBox="1"/>
          <p:nvPr/>
        </p:nvSpPr>
        <p:spPr>
          <a:xfrm>
            <a:off x="215265" y="379095"/>
            <a:ext cx="7926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rPr>
              <a:t>Set up for University Qs</a:t>
            </a:r>
            <a:endParaRPr b="1" sz="1800">
              <a:solidFill>
                <a:schemeClr val="dk1"/>
              </a:solidFill>
            </a:endParaRPr>
          </a:p>
        </p:txBody>
      </p:sp>
      <p:pic>
        <p:nvPicPr>
          <p:cNvPr id="934" name="Google Shape;934;g2ee995031ba_0_7"/>
          <p:cNvPicPr preferRelativeResize="0"/>
          <p:nvPr/>
        </p:nvPicPr>
        <p:blipFill>
          <a:blip r:embed="rId5">
            <a:alphaModFix/>
          </a:blip>
          <a:stretch>
            <a:fillRect/>
          </a:stretch>
        </p:blipFill>
        <p:spPr>
          <a:xfrm>
            <a:off x="2457876" y="1241550"/>
            <a:ext cx="4697475" cy="3483050"/>
          </a:xfrm>
          <a:prstGeom prst="rect">
            <a:avLst/>
          </a:prstGeom>
          <a:noFill/>
          <a:ln cap="flat" cmpd="sng" w="19050">
            <a:solidFill>
              <a:srgbClr val="385623"/>
            </a:solidFill>
            <a:prstDash val="dash"/>
            <a:miter lim="8000"/>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5"/>
          <p:cNvSpPr/>
          <p:nvPr/>
        </p:nvSpPr>
        <p:spPr>
          <a:xfrm>
            <a:off x="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5"/>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a:t>
            </a:r>
            <a:endParaRPr sz="1300">
              <a:solidFill>
                <a:schemeClr val="lt1"/>
              </a:solidFill>
              <a:latin typeface="Arial"/>
              <a:ea typeface="Arial"/>
              <a:cs typeface="Arial"/>
              <a:sym typeface="Arial"/>
            </a:endParaRPr>
          </a:p>
        </p:txBody>
      </p:sp>
      <p:sp>
        <p:nvSpPr>
          <p:cNvPr id="73" name="Google Shape;73;p5"/>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74" name="Google Shape;74;p5"/>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75" name="Google Shape;75;p5"/>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76" name="Google Shape;76;p5"/>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77" name="Google Shape;77;p5"/>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78" name="Google Shape;78;p5"/>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79" name="Google Shape;79;p5"/>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80" name="Google Shape;80;p5"/>
          <p:cNvSpPr/>
          <p:nvPr/>
        </p:nvSpPr>
        <p:spPr>
          <a:xfrm>
            <a:off x="4559300" y="307530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81" name="Google Shape;81;p5"/>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82" name="Google Shape;82;p5"/>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83" name="Google Shape;83;p5"/>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84" name="Google Shape;84;p5"/>
          <p:cNvSpPr txBox="1"/>
          <p:nvPr/>
        </p:nvSpPr>
        <p:spPr>
          <a:xfrm>
            <a:off x="420375" y="601512"/>
            <a:ext cx="4059000" cy="3940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1. Exclusive Deals and Discounts:</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Offer limited-time exclusive deals and discounts for first-time mobile orders (McDonald's, Habit Burger Grill).</a:t>
            </a:r>
            <a:endParaRPr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Provide free meals or discounts for reaching certain spending milestones (Denny's, Kura Revolving Sushi Bar).</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2. Loyalty Programs:</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Reward customers with points, tiers, and exclusive benefits through membership programs (Chick-fil-A, Kura Revolving Sushi Bar).</a:t>
            </a:r>
            <a:endParaRPr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Offer discounts or free items to members (Popeyes, Denny's).</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3. Freebies and Deals:</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Offer free items with minimum purchases (Denny's, Popeyes).</a:t>
            </a:r>
            <a:endParaRPr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Provide discounts on delivery or zero delivery fees (Uber Eats, Postmates, Uber One).</a:t>
            </a:r>
            <a:endParaRPr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Host events with freebies or special offers (Denny's, Boathouse at Hendry's Beach).</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4. Targeted Promotions:</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Segment customers and offer promotions based on their preferences (Safeway, Yelp).</a:t>
            </a:r>
            <a:endParaRPr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Provide offers for specific events or holidays (Universal Studios Hollywood).</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85" name="Google Shape;85;p5"/>
          <p:cNvSpPr txBox="1"/>
          <p:nvPr/>
        </p:nvSpPr>
        <p:spPr>
          <a:xfrm>
            <a:off x="4643125" y="616574"/>
            <a:ext cx="4059000" cy="240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5. Partnerships and Collaborations:</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Partner with other businesses to offer joint promotions (Amazon.com, Grubhub).</a:t>
            </a:r>
            <a:endParaRPr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Offer discounts or exclusive deals to users of specific apps or payment methods (Uber Eats, Uber One).</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6. Contests and Sweepstakes:</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Run contests or sweepstakes to generate excitement and attract new customers (Kura Revolving Sushi Bar).</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7. Personalized Recommendations and Content:</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Use algorithms to provide personalized recommendations and content to customers based on their preferences (Yelp).</a:t>
            </a:r>
            <a:endParaRPr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Share recipes, articles, and other engaging content to foster connection with customers (Amazon.com). </a:t>
            </a:r>
            <a:endParaRPr sz="10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2ee995031ba_0_28"/>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0" name="Google Shape;940;g2ee995031ba_0_28"/>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a:t>
            </a:r>
            <a:endParaRPr sz="1300">
              <a:solidFill>
                <a:schemeClr val="lt1"/>
              </a:solidFill>
              <a:latin typeface="Arial"/>
              <a:ea typeface="Arial"/>
              <a:cs typeface="Arial"/>
              <a:sym typeface="Arial"/>
            </a:endParaRPr>
          </a:p>
        </p:txBody>
      </p:sp>
      <p:sp>
        <p:nvSpPr>
          <p:cNvPr id="941" name="Google Shape;941;g2ee995031ba_0_28"/>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942" name="Google Shape;942;g2ee995031ba_0_28"/>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943" name="Google Shape;943;g2ee995031ba_0_28"/>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1. What promotion strategies in these University emails that can attract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more users?</a:t>
            </a:r>
            <a:endParaRPr b="1" sz="1600">
              <a:solidFill>
                <a:schemeClr val="dk1"/>
              </a:solidFill>
              <a:latin typeface="Microsoft YaHei"/>
              <a:ea typeface="Microsoft YaHei"/>
              <a:cs typeface="Microsoft YaHei"/>
              <a:sym typeface="Microsoft YaHei"/>
            </a:endParaRPr>
          </a:p>
        </p:txBody>
      </p:sp>
      <p:sp>
        <p:nvSpPr>
          <p:cNvPr id="944" name="Google Shape;944;g2ee995031ba_0_28"/>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945" name="Google Shape;945;g2ee995031ba_0_28"/>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946" name="Google Shape;946;g2ee995031ba_0_2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947" name="Google Shape;947;g2ee995031ba_0_28"/>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948" name="Google Shape;948;g2ee995031ba_0_28"/>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949" name="Google Shape;949;g2ee995031ba_0_28"/>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950" name="Google Shape;950;g2ee995031ba_0_28"/>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951" name="Google Shape;951;g2ee995031ba_0_28"/>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952" name="Google Shape;952;g2ee995031ba_0_28"/>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3" name="Google Shape;953;g2ee995031ba_0_28"/>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954" name="Google Shape;954;g2ee995031ba_0_28"/>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955" name="Google Shape;955;g2ee995031ba_0_28"/>
          <p:cNvPicPr preferRelativeResize="0"/>
          <p:nvPr/>
        </p:nvPicPr>
        <p:blipFill>
          <a:blip r:embed="rId5">
            <a:alphaModFix/>
          </a:blip>
          <a:stretch>
            <a:fillRect/>
          </a:stretch>
        </p:blipFill>
        <p:spPr>
          <a:xfrm>
            <a:off x="252374" y="1620824"/>
            <a:ext cx="8674299" cy="1948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2ee995031ba_0_48"/>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1" name="Google Shape;961;g2ee995031ba_0_48"/>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a:t>
            </a:r>
            <a:endParaRPr sz="1300">
              <a:solidFill>
                <a:schemeClr val="lt1"/>
              </a:solidFill>
              <a:latin typeface="Arial"/>
              <a:ea typeface="Arial"/>
              <a:cs typeface="Arial"/>
              <a:sym typeface="Arial"/>
            </a:endParaRPr>
          </a:p>
        </p:txBody>
      </p:sp>
      <p:sp>
        <p:nvSpPr>
          <p:cNvPr id="962" name="Google Shape;962;g2ee995031ba_0_48"/>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963" name="Google Shape;963;g2ee995031ba_0_48"/>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964" name="Google Shape;964;g2ee995031ba_0_48"/>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965" name="Google Shape;965;g2ee995031ba_0_48"/>
          <p:cNvSpPr/>
          <p:nvPr/>
        </p:nvSpPr>
        <p:spPr>
          <a:xfrm>
            <a:off x="193040" y="1737360"/>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966" name="Google Shape;966;g2ee995031ba_0_48"/>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967" name="Google Shape;967;g2ee995031ba_0_4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968" name="Google Shape;968;g2ee995031ba_0_48"/>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969" name="Google Shape;969;g2ee995031ba_0_48"/>
          <p:cNvSpPr/>
          <p:nvPr/>
        </p:nvSpPr>
        <p:spPr>
          <a:xfrm>
            <a:off x="4559300" y="307530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970" name="Google Shape;970;g2ee995031ba_0_48"/>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971" name="Google Shape;971;g2ee995031ba_0_48"/>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972" name="Google Shape;972;g2ee995031ba_0_48"/>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973" name="Google Shape;973;g2ee995031ba_0_48"/>
          <p:cNvPicPr preferRelativeResize="0"/>
          <p:nvPr/>
        </p:nvPicPr>
        <p:blipFill>
          <a:blip r:embed="rId4">
            <a:alphaModFix/>
          </a:blip>
          <a:stretch>
            <a:fillRect/>
          </a:stretch>
        </p:blipFill>
        <p:spPr>
          <a:xfrm>
            <a:off x="3062473" y="0"/>
            <a:ext cx="5012954"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2ee995031ba_0_65"/>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9" name="Google Shape;979;g2ee995031ba_0_65"/>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2</a:t>
            </a:r>
            <a:endParaRPr sz="1300">
              <a:solidFill>
                <a:schemeClr val="lt1"/>
              </a:solidFill>
              <a:latin typeface="Arial"/>
              <a:ea typeface="Arial"/>
              <a:cs typeface="Arial"/>
              <a:sym typeface="Arial"/>
            </a:endParaRPr>
          </a:p>
        </p:txBody>
      </p:sp>
      <p:sp>
        <p:nvSpPr>
          <p:cNvPr id="980" name="Google Shape;980;g2ee995031ba_0_65"/>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981" name="Google Shape;981;g2ee995031ba_0_65"/>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982" name="Google Shape;982;g2ee995031ba_0_65"/>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 2. Which elements of email campaigns contribute most to higher open and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click-through rates?</a:t>
            </a:r>
            <a:endParaRPr b="1" sz="1600">
              <a:solidFill>
                <a:schemeClr val="dk1"/>
              </a:solidFill>
              <a:latin typeface="Microsoft YaHei"/>
              <a:ea typeface="Microsoft YaHei"/>
              <a:cs typeface="Microsoft YaHei"/>
              <a:sym typeface="Microsoft YaHei"/>
            </a:endParaRPr>
          </a:p>
        </p:txBody>
      </p:sp>
      <p:sp>
        <p:nvSpPr>
          <p:cNvPr id="983" name="Google Shape;983;g2ee995031ba_0_65"/>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984" name="Google Shape;984;g2ee995031ba_0_65"/>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985" name="Google Shape;985;g2ee995031ba_0_65"/>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986" name="Google Shape;986;g2ee995031ba_0_65"/>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987" name="Google Shape;987;g2ee995031ba_0_65"/>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988" name="Google Shape;988;g2ee995031ba_0_65"/>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989" name="Google Shape;989;g2ee995031ba_0_65"/>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990" name="Google Shape;990;g2ee995031ba_0_65"/>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991" name="Google Shape;991;g2ee995031ba_0_65"/>
          <p:cNvSpPr/>
          <p:nvPr/>
        </p:nvSpPr>
        <p:spPr>
          <a:xfrm>
            <a:off x="192405" y="1438910"/>
            <a:ext cx="8752200" cy="29148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2" name="Google Shape;992;g2ee995031ba_0_65"/>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993" name="Google Shape;993;g2ee995031ba_0_65"/>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994" name="Google Shape;994;g2ee995031ba_0_65"/>
          <p:cNvPicPr preferRelativeResize="0"/>
          <p:nvPr/>
        </p:nvPicPr>
        <p:blipFill>
          <a:blip r:embed="rId5">
            <a:alphaModFix/>
          </a:blip>
          <a:stretch>
            <a:fillRect/>
          </a:stretch>
        </p:blipFill>
        <p:spPr>
          <a:xfrm>
            <a:off x="262575" y="1870290"/>
            <a:ext cx="8618849" cy="19021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g2ee995031ba_0_103"/>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0" name="Google Shape;1000;g2ee995031ba_0_103"/>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2</a:t>
            </a:r>
            <a:endParaRPr sz="1300">
              <a:solidFill>
                <a:schemeClr val="lt1"/>
              </a:solidFill>
              <a:latin typeface="Arial"/>
              <a:ea typeface="Arial"/>
              <a:cs typeface="Arial"/>
              <a:sym typeface="Arial"/>
            </a:endParaRPr>
          </a:p>
        </p:txBody>
      </p:sp>
      <p:sp>
        <p:nvSpPr>
          <p:cNvPr id="1001" name="Google Shape;1001;g2ee995031ba_0_103"/>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002" name="Google Shape;1002;g2ee995031ba_0_103"/>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003" name="Google Shape;1003;g2ee995031ba_0_103"/>
          <p:cNvSpPr/>
          <p:nvPr/>
        </p:nvSpPr>
        <p:spPr>
          <a:xfrm>
            <a:off x="596745" y="671363"/>
            <a:ext cx="8383800" cy="58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004" name="Google Shape;1004;g2ee995031ba_0_103"/>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005" name="Google Shape;1005;g2ee995031ba_0_103"/>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006" name="Google Shape;1006;g2ee995031ba_0_103"/>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007" name="Google Shape;1007;g2ee995031ba_0_103"/>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008" name="Google Shape;1008;g2ee995031ba_0_103"/>
          <p:cNvSpPr/>
          <p:nvPr/>
        </p:nvSpPr>
        <p:spPr>
          <a:xfrm>
            <a:off x="4817110" y="2515870"/>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009" name="Google Shape;1009;g2ee995031ba_0_103"/>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010" name="Google Shape;1010;g2ee995031ba_0_103"/>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011" name="Google Shape;1011;g2ee995031ba_0_103"/>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012" name="Google Shape;1012;g2ee995031ba_0_103"/>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013" name="Google Shape;1013;g2ee995031ba_0_103"/>
          <p:cNvPicPr preferRelativeResize="0"/>
          <p:nvPr/>
        </p:nvPicPr>
        <p:blipFill>
          <a:blip r:embed="rId4">
            <a:alphaModFix/>
          </a:blip>
          <a:stretch>
            <a:fillRect/>
          </a:stretch>
        </p:blipFill>
        <p:spPr>
          <a:xfrm>
            <a:off x="383100" y="771043"/>
            <a:ext cx="8178013" cy="374754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g2ee995031ba_0_121"/>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9" name="Google Shape;1019;g2ee995031ba_0_121"/>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3</a:t>
            </a:r>
            <a:endParaRPr sz="1300">
              <a:solidFill>
                <a:schemeClr val="lt1"/>
              </a:solidFill>
              <a:latin typeface="Arial"/>
              <a:ea typeface="Arial"/>
              <a:cs typeface="Arial"/>
              <a:sym typeface="Arial"/>
            </a:endParaRPr>
          </a:p>
        </p:txBody>
      </p:sp>
      <p:sp>
        <p:nvSpPr>
          <p:cNvPr id="1020" name="Google Shape;1020;g2ee995031ba_0_121"/>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021" name="Google Shape;1021;g2ee995031ba_0_121"/>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022" name="Google Shape;1022;g2ee995031ba_0_121"/>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3. Are there some specific customer group that is more likely to respond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to certain types of promotions?</a:t>
            </a:r>
            <a:endParaRPr b="1" sz="1600">
              <a:solidFill>
                <a:schemeClr val="dk1"/>
              </a:solidFill>
              <a:latin typeface="Microsoft YaHei"/>
              <a:ea typeface="Microsoft YaHei"/>
              <a:cs typeface="Microsoft YaHei"/>
              <a:sym typeface="Microsoft YaHei"/>
            </a:endParaRPr>
          </a:p>
        </p:txBody>
      </p:sp>
      <p:sp>
        <p:nvSpPr>
          <p:cNvPr id="1023" name="Google Shape;1023;g2ee995031ba_0_121"/>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024" name="Google Shape;1024;g2ee995031ba_0_121"/>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025" name="Google Shape;1025;g2ee995031ba_0_121"/>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026" name="Google Shape;1026;g2ee995031ba_0_121"/>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027" name="Google Shape;1027;g2ee995031ba_0_121"/>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028" name="Google Shape;1028;g2ee995031ba_0_121"/>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029" name="Google Shape;1029;g2ee995031ba_0_121"/>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030" name="Google Shape;1030;g2ee995031ba_0_121"/>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031" name="Google Shape;1031;g2ee995031ba_0_121"/>
          <p:cNvSpPr/>
          <p:nvPr/>
        </p:nvSpPr>
        <p:spPr>
          <a:xfrm>
            <a:off x="157480" y="1501140"/>
            <a:ext cx="8717400" cy="28608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2" name="Google Shape;1032;g2ee995031ba_0_121"/>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033" name="Google Shape;1033;g2ee995031ba_0_121"/>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034" name="Google Shape;1034;g2ee995031ba_0_121"/>
          <p:cNvPicPr preferRelativeResize="0"/>
          <p:nvPr/>
        </p:nvPicPr>
        <p:blipFill>
          <a:blip r:embed="rId5">
            <a:alphaModFix/>
          </a:blip>
          <a:stretch>
            <a:fillRect/>
          </a:stretch>
        </p:blipFill>
        <p:spPr>
          <a:xfrm>
            <a:off x="188465" y="1858675"/>
            <a:ext cx="8655421" cy="21384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g2ee995031ba_0_141"/>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0" name="Google Shape;1040;g2ee995031ba_0_141"/>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3</a:t>
            </a:r>
            <a:endParaRPr sz="1300">
              <a:solidFill>
                <a:schemeClr val="lt1"/>
              </a:solidFill>
              <a:latin typeface="Arial"/>
              <a:ea typeface="Arial"/>
              <a:cs typeface="Arial"/>
              <a:sym typeface="Arial"/>
            </a:endParaRPr>
          </a:p>
        </p:txBody>
      </p:sp>
      <p:sp>
        <p:nvSpPr>
          <p:cNvPr id="1041" name="Google Shape;1041;g2ee995031ba_0_141"/>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042" name="Google Shape;1042;g2ee995031ba_0_141"/>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043" name="Google Shape;1043;g2ee995031ba_0_141"/>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044" name="Google Shape;1044;g2ee995031ba_0_141"/>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045" name="Google Shape;1045;g2ee995031ba_0_141"/>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046" name="Google Shape;1046;g2ee995031ba_0_141"/>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047" name="Google Shape;1047;g2ee995031ba_0_141"/>
          <p:cNvSpPr/>
          <p:nvPr/>
        </p:nvSpPr>
        <p:spPr>
          <a:xfrm>
            <a:off x="193040" y="207962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048" name="Google Shape;1048;g2ee995031ba_0_141"/>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049" name="Google Shape;1049;g2ee995031ba_0_141"/>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050" name="Google Shape;1050;g2ee995031ba_0_141"/>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051" name="Google Shape;1051;g2ee995031ba_0_141"/>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052" name="Google Shape;1052;g2ee995031ba_0_141"/>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053" name="Google Shape;1053;g2ee995031ba_0_141"/>
          <p:cNvPicPr preferRelativeResize="0"/>
          <p:nvPr/>
        </p:nvPicPr>
        <p:blipFill>
          <a:blip r:embed="rId4">
            <a:alphaModFix/>
          </a:blip>
          <a:stretch>
            <a:fillRect/>
          </a:stretch>
        </p:blipFill>
        <p:spPr>
          <a:xfrm>
            <a:off x="178050" y="737186"/>
            <a:ext cx="8787899" cy="38636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g2ee995031ba_0_159"/>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9" name="Google Shape;1059;g2ee995031ba_0_159"/>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4</a:t>
            </a:r>
            <a:endParaRPr sz="1300">
              <a:solidFill>
                <a:schemeClr val="lt1"/>
              </a:solidFill>
              <a:latin typeface="Arial"/>
              <a:ea typeface="Arial"/>
              <a:cs typeface="Arial"/>
              <a:sym typeface="Arial"/>
            </a:endParaRPr>
          </a:p>
        </p:txBody>
      </p:sp>
      <p:sp>
        <p:nvSpPr>
          <p:cNvPr id="1060" name="Google Shape;1060;g2ee995031ba_0_159"/>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061" name="Google Shape;1061;g2ee995031ba_0_159"/>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062" name="Google Shape;1062;g2ee995031ba_0_159"/>
          <p:cNvSpPr/>
          <p:nvPr/>
        </p:nvSpPr>
        <p:spPr>
          <a:xfrm>
            <a:off x="157480" y="39052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4. Generate the best content of future University promotional emails</a:t>
            </a:r>
            <a:endParaRPr b="1" sz="1600">
              <a:solidFill>
                <a:schemeClr val="dk1"/>
              </a:solidFill>
              <a:latin typeface="Microsoft YaHei"/>
              <a:ea typeface="Microsoft YaHei"/>
              <a:cs typeface="Microsoft YaHei"/>
              <a:sym typeface="Microsoft YaHei"/>
            </a:endParaRPr>
          </a:p>
        </p:txBody>
      </p:sp>
      <p:sp>
        <p:nvSpPr>
          <p:cNvPr id="1063" name="Google Shape;1063;g2ee995031ba_0_159"/>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064" name="Google Shape;1064;g2ee995031ba_0_159"/>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065" name="Google Shape;1065;g2ee995031ba_0_15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066" name="Google Shape;1066;g2ee995031ba_0_159"/>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067" name="Google Shape;1067;g2ee995031ba_0_159"/>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068" name="Google Shape;1068;g2ee995031ba_0_159"/>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069" name="Google Shape;1069;g2ee995031ba_0_159"/>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070" name="Google Shape;1070;g2ee995031ba_0_159"/>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071" name="Google Shape;1071;g2ee995031ba_0_159"/>
          <p:cNvSpPr/>
          <p:nvPr/>
        </p:nvSpPr>
        <p:spPr>
          <a:xfrm>
            <a:off x="207010" y="1588770"/>
            <a:ext cx="8737500" cy="26034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2" name="Google Shape;1072;g2ee995031ba_0_159"/>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073" name="Google Shape;1073;g2ee995031ba_0_159"/>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074" name="Google Shape;1074;g2ee995031ba_0_159"/>
          <p:cNvPicPr preferRelativeResize="0"/>
          <p:nvPr/>
        </p:nvPicPr>
        <p:blipFill>
          <a:blip r:embed="rId5">
            <a:alphaModFix/>
          </a:blip>
          <a:stretch>
            <a:fillRect/>
          </a:stretch>
        </p:blipFill>
        <p:spPr>
          <a:xfrm>
            <a:off x="300725" y="1883400"/>
            <a:ext cx="8501402" cy="2013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g2ee995031ba_0_179"/>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0" name="Google Shape;1080;g2ee995031ba_0_179"/>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4</a:t>
            </a:r>
            <a:endParaRPr sz="1300">
              <a:solidFill>
                <a:schemeClr val="lt1"/>
              </a:solidFill>
              <a:latin typeface="Arial"/>
              <a:ea typeface="Arial"/>
              <a:cs typeface="Arial"/>
              <a:sym typeface="Arial"/>
            </a:endParaRPr>
          </a:p>
        </p:txBody>
      </p:sp>
      <p:sp>
        <p:nvSpPr>
          <p:cNvPr id="1081" name="Google Shape;1081;g2ee995031ba_0_179"/>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082" name="Google Shape;1082;g2ee995031ba_0_179"/>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083" name="Google Shape;1083;g2ee995031ba_0_179"/>
          <p:cNvSpPr/>
          <p:nvPr/>
        </p:nvSpPr>
        <p:spPr>
          <a:xfrm>
            <a:off x="157480" y="39052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084" name="Google Shape;1084;g2ee995031ba_0_179"/>
          <p:cNvSpPr/>
          <p:nvPr/>
        </p:nvSpPr>
        <p:spPr>
          <a:xfrm>
            <a:off x="193040" y="1737360"/>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085" name="Google Shape;1085;g2ee995031ba_0_179"/>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086" name="Google Shape;1086;g2ee995031ba_0_17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087" name="Google Shape;1087;g2ee995031ba_0_179"/>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088" name="Google Shape;1088;g2ee995031ba_0_179"/>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089" name="Google Shape;1089;g2ee995031ba_0_179"/>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090" name="Google Shape;1090;g2ee995031ba_0_179"/>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091" name="Google Shape;1091;g2ee995031ba_0_179"/>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092" name="Google Shape;1092;g2ee995031ba_0_179"/>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093" name="Google Shape;1093;g2ee995031ba_0_179"/>
          <p:cNvPicPr preferRelativeResize="0"/>
          <p:nvPr/>
        </p:nvPicPr>
        <p:blipFill>
          <a:blip r:embed="rId4">
            <a:alphaModFix/>
          </a:blip>
          <a:stretch>
            <a:fillRect/>
          </a:stretch>
        </p:blipFill>
        <p:spPr>
          <a:xfrm>
            <a:off x="2772700" y="0"/>
            <a:ext cx="5676976" cy="5143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g2ee995031ba_0_197"/>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9" name="Google Shape;1099;g2ee995031ba_0_197"/>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5</a:t>
            </a:r>
            <a:endParaRPr sz="1300">
              <a:solidFill>
                <a:schemeClr val="lt1"/>
              </a:solidFill>
              <a:latin typeface="Arial"/>
              <a:ea typeface="Arial"/>
              <a:cs typeface="Arial"/>
              <a:sym typeface="Arial"/>
            </a:endParaRPr>
          </a:p>
        </p:txBody>
      </p:sp>
      <p:sp>
        <p:nvSpPr>
          <p:cNvPr id="1100" name="Google Shape;1100;g2ee995031ba_0_197"/>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101" name="Google Shape;1101;g2ee995031ba_0_197"/>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102" name="Google Shape;1102;g2ee995031ba_0_197"/>
          <p:cNvSpPr/>
          <p:nvPr/>
        </p:nvSpPr>
        <p:spPr>
          <a:xfrm>
            <a:off x="157480" y="39052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5. What are the sentiment and the theme of these University emails?</a:t>
            </a:r>
            <a:endParaRPr b="1" sz="1600">
              <a:solidFill>
                <a:schemeClr val="dk1"/>
              </a:solidFill>
              <a:latin typeface="Microsoft YaHei"/>
              <a:ea typeface="Microsoft YaHei"/>
              <a:cs typeface="Microsoft YaHei"/>
              <a:sym typeface="Microsoft YaHei"/>
            </a:endParaRPr>
          </a:p>
        </p:txBody>
      </p:sp>
      <p:sp>
        <p:nvSpPr>
          <p:cNvPr id="1103" name="Google Shape;1103;g2ee995031ba_0_197"/>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104" name="Google Shape;1104;g2ee995031ba_0_197"/>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105" name="Google Shape;1105;g2ee995031ba_0_197"/>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106" name="Google Shape;1106;g2ee995031ba_0_197"/>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107" name="Google Shape;1107;g2ee995031ba_0_197"/>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108" name="Google Shape;1108;g2ee995031ba_0_197"/>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109" name="Google Shape;1109;g2ee995031ba_0_197"/>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110" name="Google Shape;1110;g2ee995031ba_0_197"/>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111" name="Google Shape;1111;g2ee995031ba_0_197"/>
          <p:cNvSpPr/>
          <p:nvPr/>
        </p:nvSpPr>
        <p:spPr>
          <a:xfrm>
            <a:off x="207010" y="1588770"/>
            <a:ext cx="8737500" cy="26034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2" name="Google Shape;1112;g2ee995031ba_0_197"/>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113" name="Google Shape;1113;g2ee995031ba_0_197"/>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114" name="Google Shape;1114;g2ee995031ba_0_197"/>
          <p:cNvPicPr preferRelativeResize="0"/>
          <p:nvPr/>
        </p:nvPicPr>
        <p:blipFill>
          <a:blip r:embed="rId5">
            <a:alphaModFix/>
          </a:blip>
          <a:stretch>
            <a:fillRect/>
          </a:stretch>
        </p:blipFill>
        <p:spPr>
          <a:xfrm>
            <a:off x="349200" y="1900325"/>
            <a:ext cx="8445599" cy="197944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g2ee995031ba_0_217"/>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0" name="Google Shape;1120;g2ee995031ba_0_217"/>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5</a:t>
            </a:r>
            <a:endParaRPr sz="1300">
              <a:solidFill>
                <a:schemeClr val="lt1"/>
              </a:solidFill>
              <a:latin typeface="Arial"/>
              <a:ea typeface="Arial"/>
              <a:cs typeface="Arial"/>
              <a:sym typeface="Arial"/>
            </a:endParaRPr>
          </a:p>
        </p:txBody>
      </p:sp>
      <p:sp>
        <p:nvSpPr>
          <p:cNvPr id="1121" name="Google Shape;1121;g2ee995031ba_0_217"/>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122" name="Google Shape;1122;g2ee995031ba_0_217"/>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123" name="Google Shape;1123;g2ee995031ba_0_217"/>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124" name="Google Shape;1124;g2ee995031ba_0_217"/>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125" name="Google Shape;1125;g2ee995031ba_0_217"/>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126" name="Google Shape;1126;g2ee995031ba_0_217"/>
          <p:cNvSpPr/>
          <p:nvPr/>
        </p:nvSpPr>
        <p:spPr>
          <a:xfrm>
            <a:off x="193040" y="207962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127" name="Google Shape;1127;g2ee995031ba_0_217"/>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128" name="Google Shape;1128;g2ee995031ba_0_217"/>
          <p:cNvSpPr/>
          <p:nvPr/>
        </p:nvSpPr>
        <p:spPr>
          <a:xfrm>
            <a:off x="3852555" y="36033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129" name="Google Shape;1129;g2ee995031ba_0_217"/>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130" name="Google Shape;1130;g2ee995031ba_0_217"/>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131" name="Google Shape;1131;g2ee995031ba_0_217"/>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132" name="Google Shape;1132;g2ee995031ba_0_217"/>
          <p:cNvSpPr txBox="1"/>
          <p:nvPr/>
        </p:nvSpPr>
        <p:spPr>
          <a:xfrm>
            <a:off x="5172710" y="2235200"/>
            <a:ext cx="254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1133" name="Google Shape;1133;g2ee995031ba_0_217"/>
          <p:cNvSpPr txBox="1"/>
          <p:nvPr/>
        </p:nvSpPr>
        <p:spPr>
          <a:xfrm>
            <a:off x="2467350" y="4071150"/>
            <a:ext cx="47829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g2ee995031ba_0_217"/>
          <p:cNvSpPr txBox="1"/>
          <p:nvPr/>
        </p:nvSpPr>
        <p:spPr>
          <a:xfrm>
            <a:off x="2896610" y="4019100"/>
            <a:ext cx="2540100" cy="369300"/>
          </a:xfrm>
          <a:prstGeom prst="rect">
            <a:avLst/>
          </a:prstGeom>
          <a:noFill/>
          <a:ln>
            <a:noFill/>
          </a:ln>
        </p:spPr>
        <p:txBody>
          <a:bodyPr anchorCtr="0" anchor="t" bIns="45700" lIns="91425" spcFirstLastPara="1" rIns="91425" wrap="square" tIns="45700">
            <a:spAutoFit/>
          </a:bodyPr>
          <a:lstStyle/>
          <a:p>
            <a:pPr indent="457200" lvl="0" marL="0" marR="0" rtl="0" algn="l">
              <a:spcBef>
                <a:spcPts val="0"/>
              </a:spcBef>
              <a:spcAft>
                <a:spcPts val="0"/>
              </a:spcAft>
              <a:buNone/>
            </a:pPr>
            <a:r>
              <a:t/>
            </a:r>
            <a:endParaRPr b="1" sz="1800">
              <a:solidFill>
                <a:schemeClr val="dk1"/>
              </a:solidFill>
            </a:endParaRPr>
          </a:p>
        </p:txBody>
      </p:sp>
      <p:pic>
        <p:nvPicPr>
          <p:cNvPr id="1135" name="Google Shape;1135;g2ee995031ba_0_217"/>
          <p:cNvPicPr preferRelativeResize="0"/>
          <p:nvPr/>
        </p:nvPicPr>
        <p:blipFill>
          <a:blip r:embed="rId4">
            <a:alphaModFix/>
          </a:blip>
          <a:stretch>
            <a:fillRect/>
          </a:stretch>
        </p:blipFill>
        <p:spPr>
          <a:xfrm>
            <a:off x="439711" y="516325"/>
            <a:ext cx="7348500" cy="3807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6"/>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 name="Google Shape;91;p6"/>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2</a:t>
            </a:r>
            <a:endParaRPr sz="1300">
              <a:solidFill>
                <a:schemeClr val="lt1"/>
              </a:solidFill>
              <a:latin typeface="Arial"/>
              <a:ea typeface="Arial"/>
              <a:cs typeface="Arial"/>
              <a:sym typeface="Arial"/>
            </a:endParaRPr>
          </a:p>
        </p:txBody>
      </p:sp>
      <p:sp>
        <p:nvSpPr>
          <p:cNvPr id="92" name="Google Shape;92;p6"/>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93" name="Google Shape;93;p6"/>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94" name="Google Shape;94;p6"/>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 2. Which elements of email campaigns contribute most to higher open and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click-through rates?</a:t>
            </a:r>
            <a:endParaRPr b="1" sz="1600">
              <a:solidFill>
                <a:schemeClr val="dk1"/>
              </a:solidFill>
              <a:latin typeface="Microsoft YaHei"/>
              <a:ea typeface="Microsoft YaHei"/>
              <a:cs typeface="Microsoft YaHei"/>
              <a:sym typeface="Microsoft YaHei"/>
            </a:endParaRPr>
          </a:p>
        </p:txBody>
      </p:sp>
      <p:sp>
        <p:nvSpPr>
          <p:cNvPr id="95" name="Google Shape;95;p6"/>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96" name="Google Shape;96;p6"/>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97" name="Google Shape;97;p6"/>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98" name="Google Shape;98;p6"/>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99" name="Google Shape;99;p6"/>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00" name="Google Shape;100;p6"/>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01" name="Google Shape;101;p6"/>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02" name="Google Shape;102;p6"/>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03" name="Google Shape;103;p6"/>
          <p:cNvSpPr/>
          <p:nvPr/>
        </p:nvSpPr>
        <p:spPr>
          <a:xfrm>
            <a:off x="525780" y="1736725"/>
            <a:ext cx="8076565" cy="2474595"/>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 name="Google Shape;104;p6"/>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05" name="Google Shape;105;p6"/>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06" name="Google Shape;106;p6"/>
          <p:cNvPicPr preferRelativeResize="0"/>
          <p:nvPr/>
        </p:nvPicPr>
        <p:blipFill rotWithShape="1">
          <a:blip r:embed="rId5">
            <a:alphaModFix/>
          </a:blip>
          <a:srcRect b="0" l="0" r="0" t="0"/>
          <a:stretch/>
        </p:blipFill>
        <p:spPr>
          <a:xfrm>
            <a:off x="720725" y="2057400"/>
            <a:ext cx="7661275" cy="183261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2ee995031ba_0_238"/>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1" name="Google Shape;1141;g2ee995031ba_0_238"/>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6</a:t>
            </a:r>
            <a:endParaRPr sz="1300">
              <a:solidFill>
                <a:schemeClr val="lt1"/>
              </a:solidFill>
              <a:latin typeface="Arial"/>
              <a:ea typeface="Arial"/>
              <a:cs typeface="Arial"/>
              <a:sym typeface="Arial"/>
            </a:endParaRPr>
          </a:p>
        </p:txBody>
      </p:sp>
      <p:sp>
        <p:nvSpPr>
          <p:cNvPr id="1142" name="Google Shape;1142;g2ee995031ba_0_238"/>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143" name="Google Shape;1143;g2ee995031ba_0_238"/>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144" name="Google Shape;1144;g2ee995031ba_0_238"/>
          <p:cNvSpPr/>
          <p:nvPr/>
        </p:nvSpPr>
        <p:spPr>
          <a:xfrm>
            <a:off x="157480" y="39052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6. What common themes or offers are most frequently mentioned in these University</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emails?</a:t>
            </a:r>
            <a:endParaRPr b="1" sz="1600">
              <a:solidFill>
                <a:schemeClr val="dk1"/>
              </a:solidFill>
              <a:latin typeface="Microsoft YaHei"/>
              <a:ea typeface="Microsoft YaHei"/>
              <a:cs typeface="Microsoft YaHei"/>
              <a:sym typeface="Microsoft YaHei"/>
            </a:endParaRPr>
          </a:p>
        </p:txBody>
      </p:sp>
      <p:sp>
        <p:nvSpPr>
          <p:cNvPr id="1145" name="Google Shape;1145;g2ee995031ba_0_238"/>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146" name="Google Shape;1146;g2ee995031ba_0_238"/>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147" name="Google Shape;1147;g2ee995031ba_0_23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148" name="Google Shape;1148;g2ee995031ba_0_238"/>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149" name="Google Shape;1149;g2ee995031ba_0_238"/>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150" name="Google Shape;1150;g2ee995031ba_0_238"/>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151" name="Google Shape;1151;g2ee995031ba_0_238"/>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152" name="Google Shape;1152;g2ee995031ba_0_238"/>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153" name="Google Shape;1153;g2ee995031ba_0_238"/>
          <p:cNvSpPr/>
          <p:nvPr/>
        </p:nvSpPr>
        <p:spPr>
          <a:xfrm>
            <a:off x="207010" y="1588770"/>
            <a:ext cx="8737500" cy="26034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4" name="Google Shape;1154;g2ee995031ba_0_238"/>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155" name="Google Shape;1155;g2ee995031ba_0_238"/>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156" name="Google Shape;1156;g2ee995031ba_0_238"/>
          <p:cNvPicPr preferRelativeResize="0"/>
          <p:nvPr/>
        </p:nvPicPr>
        <p:blipFill>
          <a:blip r:embed="rId5">
            <a:alphaModFix/>
          </a:blip>
          <a:stretch>
            <a:fillRect/>
          </a:stretch>
        </p:blipFill>
        <p:spPr>
          <a:xfrm>
            <a:off x="296916" y="1892700"/>
            <a:ext cx="8557660" cy="18803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g2ee995031ba_0_258"/>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2" name="Google Shape;1162;g2ee995031ba_0_258"/>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6</a:t>
            </a:r>
            <a:endParaRPr sz="1300">
              <a:solidFill>
                <a:schemeClr val="lt1"/>
              </a:solidFill>
              <a:latin typeface="Arial"/>
              <a:ea typeface="Arial"/>
              <a:cs typeface="Arial"/>
              <a:sym typeface="Arial"/>
            </a:endParaRPr>
          </a:p>
        </p:txBody>
      </p:sp>
      <p:sp>
        <p:nvSpPr>
          <p:cNvPr id="1163" name="Google Shape;1163;g2ee995031ba_0_258"/>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164" name="Google Shape;1164;g2ee995031ba_0_258"/>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165" name="Google Shape;1165;g2ee995031ba_0_258"/>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166" name="Google Shape;1166;g2ee995031ba_0_258"/>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167" name="Google Shape;1167;g2ee995031ba_0_25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168" name="Google Shape;1168;g2ee995031ba_0_258"/>
          <p:cNvSpPr/>
          <p:nvPr/>
        </p:nvSpPr>
        <p:spPr>
          <a:xfrm>
            <a:off x="193040" y="207962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169" name="Google Shape;1169;g2ee995031ba_0_258"/>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170" name="Google Shape;1170;g2ee995031ba_0_258"/>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171" name="Google Shape;1171;g2ee995031ba_0_258"/>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172" name="Google Shape;1172;g2ee995031ba_0_258"/>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173" name="Google Shape;1173;g2ee995031ba_0_258"/>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174" name="Google Shape;1174;g2ee995031ba_0_258"/>
          <p:cNvPicPr preferRelativeResize="0"/>
          <p:nvPr/>
        </p:nvPicPr>
        <p:blipFill>
          <a:blip r:embed="rId4">
            <a:alphaModFix/>
          </a:blip>
          <a:stretch>
            <a:fillRect/>
          </a:stretch>
        </p:blipFill>
        <p:spPr>
          <a:xfrm>
            <a:off x="3436116" y="9788"/>
            <a:ext cx="4350150" cy="498118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2ee995031ba_0_275"/>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0" name="Google Shape;1180;g2ee995031ba_0_275"/>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7</a:t>
            </a:r>
            <a:endParaRPr sz="1300">
              <a:solidFill>
                <a:schemeClr val="lt1"/>
              </a:solidFill>
              <a:latin typeface="Arial"/>
              <a:ea typeface="Arial"/>
              <a:cs typeface="Arial"/>
              <a:sym typeface="Arial"/>
            </a:endParaRPr>
          </a:p>
        </p:txBody>
      </p:sp>
      <p:sp>
        <p:nvSpPr>
          <p:cNvPr id="1181" name="Google Shape;1181;g2ee995031ba_0_275"/>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182" name="Google Shape;1182;g2ee995031ba_0_275"/>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183" name="Google Shape;1183;g2ee995031ba_0_275"/>
          <p:cNvSpPr/>
          <p:nvPr/>
        </p:nvSpPr>
        <p:spPr>
          <a:xfrm>
            <a:off x="157480" y="39052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7. What are the differences in strategies between these University emails targeted at members versus those targeted at the general audience?</a:t>
            </a:r>
            <a:endParaRPr b="1" sz="1600">
              <a:solidFill>
                <a:schemeClr val="dk1"/>
              </a:solidFill>
              <a:latin typeface="Microsoft YaHei"/>
              <a:ea typeface="Microsoft YaHei"/>
              <a:cs typeface="Microsoft YaHei"/>
              <a:sym typeface="Microsoft YaHei"/>
            </a:endParaRPr>
          </a:p>
        </p:txBody>
      </p:sp>
      <p:sp>
        <p:nvSpPr>
          <p:cNvPr id="1184" name="Google Shape;1184;g2ee995031ba_0_275"/>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185" name="Google Shape;1185;g2ee995031ba_0_275"/>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186" name="Google Shape;1186;g2ee995031ba_0_275"/>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187" name="Google Shape;1187;g2ee995031ba_0_275"/>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188" name="Google Shape;1188;g2ee995031ba_0_275"/>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189" name="Google Shape;1189;g2ee995031ba_0_275"/>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190" name="Google Shape;1190;g2ee995031ba_0_275"/>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191" name="Google Shape;1191;g2ee995031ba_0_275"/>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192" name="Google Shape;1192;g2ee995031ba_0_275"/>
          <p:cNvSpPr/>
          <p:nvPr/>
        </p:nvSpPr>
        <p:spPr>
          <a:xfrm>
            <a:off x="207010" y="1588770"/>
            <a:ext cx="8737500" cy="26034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3" name="Google Shape;1193;g2ee995031ba_0_275"/>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194" name="Google Shape;1194;g2ee995031ba_0_275"/>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195" name="Google Shape;1195;g2ee995031ba_0_275"/>
          <p:cNvPicPr preferRelativeResize="0"/>
          <p:nvPr/>
        </p:nvPicPr>
        <p:blipFill>
          <a:blip r:embed="rId5">
            <a:alphaModFix/>
          </a:blip>
          <a:stretch>
            <a:fillRect/>
          </a:stretch>
        </p:blipFill>
        <p:spPr>
          <a:xfrm>
            <a:off x="352950" y="1887463"/>
            <a:ext cx="8445599" cy="208253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g2ee995031ba_0_295"/>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1" name="Google Shape;1201;g2ee995031ba_0_295"/>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7</a:t>
            </a:r>
            <a:endParaRPr sz="1300">
              <a:solidFill>
                <a:schemeClr val="lt1"/>
              </a:solidFill>
              <a:latin typeface="Arial"/>
              <a:ea typeface="Arial"/>
              <a:cs typeface="Arial"/>
              <a:sym typeface="Arial"/>
            </a:endParaRPr>
          </a:p>
        </p:txBody>
      </p:sp>
      <p:sp>
        <p:nvSpPr>
          <p:cNvPr id="1202" name="Google Shape;1202;g2ee995031ba_0_295"/>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203" name="Google Shape;1203;g2ee995031ba_0_295"/>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204" name="Google Shape;1204;g2ee995031ba_0_295"/>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205" name="Google Shape;1205;g2ee995031ba_0_295"/>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206" name="Google Shape;1206;g2ee995031ba_0_295"/>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207" name="Google Shape;1207;g2ee995031ba_0_295"/>
          <p:cNvSpPr/>
          <p:nvPr/>
        </p:nvSpPr>
        <p:spPr>
          <a:xfrm>
            <a:off x="193040" y="207962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208" name="Google Shape;1208;g2ee995031ba_0_295"/>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09" name="Google Shape;1209;g2ee995031ba_0_295"/>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210" name="Google Shape;1210;g2ee995031ba_0_295"/>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11" name="Google Shape;1211;g2ee995031ba_0_295"/>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212" name="Google Shape;1212;g2ee995031ba_0_295"/>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213" name="Google Shape;1213;g2ee995031ba_0_295"/>
          <p:cNvPicPr preferRelativeResize="0"/>
          <p:nvPr/>
        </p:nvPicPr>
        <p:blipFill>
          <a:blip r:embed="rId4">
            <a:alphaModFix/>
          </a:blip>
          <a:stretch>
            <a:fillRect/>
          </a:stretch>
        </p:blipFill>
        <p:spPr>
          <a:xfrm>
            <a:off x="0" y="1181296"/>
            <a:ext cx="9144000" cy="278090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g2ee995031ba_0_312"/>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9" name="Google Shape;1219;g2ee995031ba_0_312"/>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8</a:t>
            </a:r>
            <a:endParaRPr sz="1300">
              <a:solidFill>
                <a:schemeClr val="lt1"/>
              </a:solidFill>
              <a:latin typeface="Arial"/>
              <a:ea typeface="Arial"/>
              <a:cs typeface="Arial"/>
              <a:sym typeface="Arial"/>
            </a:endParaRPr>
          </a:p>
        </p:txBody>
      </p:sp>
      <p:sp>
        <p:nvSpPr>
          <p:cNvPr id="1220" name="Google Shape;1220;g2ee995031ba_0_312"/>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221" name="Google Shape;1221;g2ee995031ba_0_312"/>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222" name="Google Shape;1222;g2ee995031ba_0_312"/>
          <p:cNvSpPr/>
          <p:nvPr/>
        </p:nvSpPr>
        <p:spPr>
          <a:xfrm>
            <a:off x="157480" y="39052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8. What are the common themes in the email copy used for seasonal promotions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versus everyday promotions?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223" name="Google Shape;1223;g2ee995031ba_0_312"/>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224" name="Google Shape;1224;g2ee995031ba_0_312"/>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225" name="Google Shape;1225;g2ee995031ba_0_312"/>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226" name="Google Shape;1226;g2ee995031ba_0_312"/>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227" name="Google Shape;1227;g2ee995031ba_0_312"/>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28" name="Google Shape;1228;g2ee995031ba_0_312"/>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229" name="Google Shape;1229;g2ee995031ba_0_312"/>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230" name="Google Shape;1230;g2ee995031ba_0_312"/>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231" name="Google Shape;1231;g2ee995031ba_0_312"/>
          <p:cNvSpPr/>
          <p:nvPr/>
        </p:nvSpPr>
        <p:spPr>
          <a:xfrm>
            <a:off x="207010" y="1588770"/>
            <a:ext cx="8737500" cy="26034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2" name="Google Shape;1232;g2ee995031ba_0_312"/>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233" name="Google Shape;1233;g2ee995031ba_0_312"/>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234" name="Google Shape;1234;g2ee995031ba_0_312"/>
          <p:cNvPicPr preferRelativeResize="0"/>
          <p:nvPr/>
        </p:nvPicPr>
        <p:blipFill>
          <a:blip r:embed="rId5">
            <a:alphaModFix/>
          </a:blip>
          <a:stretch>
            <a:fillRect/>
          </a:stretch>
        </p:blipFill>
        <p:spPr>
          <a:xfrm>
            <a:off x="409425" y="1968629"/>
            <a:ext cx="8445599" cy="171964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g2ee995031ba_0_332"/>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0" name="Google Shape;1240;g2ee995031ba_0_332"/>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8</a:t>
            </a:r>
            <a:endParaRPr sz="1300">
              <a:solidFill>
                <a:schemeClr val="lt1"/>
              </a:solidFill>
              <a:latin typeface="Arial"/>
              <a:ea typeface="Arial"/>
              <a:cs typeface="Arial"/>
              <a:sym typeface="Arial"/>
            </a:endParaRPr>
          </a:p>
        </p:txBody>
      </p:sp>
      <p:sp>
        <p:nvSpPr>
          <p:cNvPr id="1241" name="Google Shape;1241;g2ee995031ba_0_332"/>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242" name="Google Shape;1242;g2ee995031ba_0_332"/>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243" name="Google Shape;1243;g2ee995031ba_0_332"/>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244" name="Google Shape;1244;g2ee995031ba_0_332"/>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245" name="Google Shape;1245;g2ee995031ba_0_332"/>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246" name="Google Shape;1246;g2ee995031ba_0_332"/>
          <p:cNvSpPr/>
          <p:nvPr/>
        </p:nvSpPr>
        <p:spPr>
          <a:xfrm>
            <a:off x="193040" y="207962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247" name="Google Shape;1247;g2ee995031ba_0_332"/>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48" name="Google Shape;1248;g2ee995031ba_0_332"/>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249" name="Google Shape;1249;g2ee995031ba_0_332"/>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50" name="Google Shape;1250;g2ee995031ba_0_332"/>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251" name="Google Shape;1251;g2ee995031ba_0_332"/>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252" name="Google Shape;1252;g2ee995031ba_0_332"/>
          <p:cNvPicPr preferRelativeResize="0"/>
          <p:nvPr/>
        </p:nvPicPr>
        <p:blipFill>
          <a:blip r:embed="rId4">
            <a:alphaModFix/>
          </a:blip>
          <a:stretch>
            <a:fillRect/>
          </a:stretch>
        </p:blipFill>
        <p:spPr>
          <a:xfrm>
            <a:off x="1181088" y="269250"/>
            <a:ext cx="6658701" cy="44622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g2ee995031ba_0_349"/>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8" name="Google Shape;1258;g2ee995031ba_0_349"/>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9</a:t>
            </a:r>
            <a:endParaRPr sz="1300">
              <a:solidFill>
                <a:schemeClr val="lt1"/>
              </a:solidFill>
              <a:latin typeface="Arial"/>
              <a:ea typeface="Arial"/>
              <a:cs typeface="Arial"/>
              <a:sym typeface="Arial"/>
            </a:endParaRPr>
          </a:p>
        </p:txBody>
      </p:sp>
      <p:sp>
        <p:nvSpPr>
          <p:cNvPr id="1259" name="Google Shape;1259;g2ee995031ba_0_349"/>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260" name="Google Shape;1260;g2ee995031ba_0_349"/>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261" name="Google Shape;1261;g2ee995031ba_0_349"/>
          <p:cNvSpPr/>
          <p:nvPr/>
        </p:nvSpPr>
        <p:spPr>
          <a:xfrm>
            <a:off x="157480" y="39052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9. What are the recurring themes or values communicated through these emails?</a:t>
            </a:r>
            <a:endParaRPr b="1" sz="1600">
              <a:solidFill>
                <a:schemeClr val="dk1"/>
              </a:solidFill>
              <a:latin typeface="Microsoft YaHei"/>
              <a:ea typeface="Microsoft YaHei"/>
              <a:cs typeface="Microsoft YaHei"/>
              <a:sym typeface="Microsoft YaHei"/>
            </a:endParaRPr>
          </a:p>
        </p:txBody>
      </p:sp>
      <p:sp>
        <p:nvSpPr>
          <p:cNvPr id="1262" name="Google Shape;1262;g2ee995031ba_0_349"/>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263" name="Google Shape;1263;g2ee995031ba_0_349"/>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264" name="Google Shape;1264;g2ee995031ba_0_34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265" name="Google Shape;1265;g2ee995031ba_0_349"/>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266" name="Google Shape;1266;g2ee995031ba_0_349"/>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67" name="Google Shape;1267;g2ee995031ba_0_349"/>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268" name="Google Shape;1268;g2ee995031ba_0_349"/>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269" name="Google Shape;1269;g2ee995031ba_0_349"/>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270" name="Google Shape;1270;g2ee995031ba_0_349"/>
          <p:cNvSpPr/>
          <p:nvPr/>
        </p:nvSpPr>
        <p:spPr>
          <a:xfrm>
            <a:off x="132000" y="1587900"/>
            <a:ext cx="8880000" cy="26043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1" name="Google Shape;1271;g2ee995031ba_0_349"/>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272" name="Google Shape;1272;g2ee995031ba_0_349"/>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273" name="Google Shape;1273;g2ee995031ba_0_349"/>
          <p:cNvPicPr preferRelativeResize="0"/>
          <p:nvPr/>
        </p:nvPicPr>
        <p:blipFill>
          <a:blip r:embed="rId5">
            <a:alphaModFix/>
          </a:blip>
          <a:stretch>
            <a:fillRect/>
          </a:stretch>
        </p:blipFill>
        <p:spPr>
          <a:xfrm>
            <a:off x="199725" y="1891350"/>
            <a:ext cx="8703401" cy="199738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g2ee995031ba_0_369"/>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9" name="Google Shape;1279;g2ee995031ba_0_369"/>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9</a:t>
            </a:r>
            <a:endParaRPr sz="1300">
              <a:solidFill>
                <a:schemeClr val="lt1"/>
              </a:solidFill>
              <a:latin typeface="Arial"/>
              <a:ea typeface="Arial"/>
              <a:cs typeface="Arial"/>
              <a:sym typeface="Arial"/>
            </a:endParaRPr>
          </a:p>
        </p:txBody>
      </p:sp>
      <p:sp>
        <p:nvSpPr>
          <p:cNvPr id="1280" name="Google Shape;1280;g2ee995031ba_0_369"/>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281" name="Google Shape;1281;g2ee995031ba_0_369"/>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282" name="Google Shape;1282;g2ee995031ba_0_369"/>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283" name="Google Shape;1283;g2ee995031ba_0_369"/>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Sure, here is the information organized in a table format: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**Recurring Themes** | **Communicated Values**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**Value and savings:** Many emails emphasize discounts, coupons, and free items to attract customers and build loyalty. | **Customer appreciation:** Restaurants express gratitude to customers, offering rewards, bonuses, and special treatment.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**Convenience:** Emails promote convenient ordering options such as mobile apps, online ordering, and delivery services. | **Healthy choices:** Some emails highlight the availability of healthy options, such as salads, fruits, and vegetables.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**Membership benefits:** Restaurants offer exclusive rewards, discounts, and perks to members of their loyalty programs or subscription services. | **Community involvement:** Restaurants encourage customers to connect with their communities by participating in local events and supporting charitable causes.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**New and seasonal offerings:** Emails frequently showcase new menu items and special promotions to entice customers. | **Quality and freshness:** Emails emphasize the use of fresh ingredients and high-quality food preparation to promote trust and satisfaction.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000"/>
              <a:buFont typeface="Arial"/>
              <a:buNone/>
            </a:pPr>
            <a:r>
              <a:rPr lang="en-US" sz="1000">
                <a:solidFill>
                  <a:schemeClr val="lt1"/>
                </a:solidFill>
                <a:latin typeface="Microsoft YaHei"/>
                <a:ea typeface="Microsoft YaHei"/>
                <a:cs typeface="Microsoft YaHei"/>
                <a:sym typeface="Microsoft YaHei"/>
              </a:rPr>
              <a:t>| | **Family-friendly atmosphere:** Restaurants cater to families by offering Kids Eat Free programs, comfortable seating, and kid-friendly menu options.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284" name="Google Shape;1284;g2ee995031ba_0_36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285" name="Google Shape;1285;g2ee995031ba_0_369"/>
          <p:cNvSpPr/>
          <p:nvPr/>
        </p:nvSpPr>
        <p:spPr>
          <a:xfrm>
            <a:off x="2214390" y="3256350"/>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286" name="Google Shape;1286;g2ee995031ba_0_369"/>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87" name="Google Shape;1287;g2ee995031ba_0_369"/>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288" name="Google Shape;1288;g2ee995031ba_0_369"/>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89" name="Google Shape;1289;g2ee995031ba_0_369"/>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290" name="Google Shape;1290;g2ee995031ba_0_369"/>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291" name="Google Shape;1291;g2ee995031ba_0_369"/>
          <p:cNvPicPr preferRelativeResize="0"/>
          <p:nvPr/>
        </p:nvPicPr>
        <p:blipFill>
          <a:blip r:embed="rId4">
            <a:alphaModFix/>
          </a:blip>
          <a:stretch>
            <a:fillRect/>
          </a:stretch>
        </p:blipFill>
        <p:spPr>
          <a:xfrm>
            <a:off x="0" y="1279663"/>
            <a:ext cx="9144001" cy="25841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g2ee995031ba_0_386"/>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7" name="Google Shape;1297;g2ee995031ba_0_386"/>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10</a:t>
            </a:r>
            <a:endParaRPr sz="1300">
              <a:solidFill>
                <a:schemeClr val="lt1"/>
              </a:solidFill>
              <a:latin typeface="Arial"/>
              <a:ea typeface="Arial"/>
              <a:cs typeface="Arial"/>
              <a:sym typeface="Arial"/>
            </a:endParaRPr>
          </a:p>
        </p:txBody>
      </p:sp>
      <p:sp>
        <p:nvSpPr>
          <p:cNvPr id="1298" name="Google Shape;1298;g2ee995031ba_0_386"/>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299" name="Google Shape;1299;g2ee995031ba_0_386"/>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300" name="Google Shape;1300;g2ee995031ba_0_386"/>
          <p:cNvSpPr/>
          <p:nvPr/>
        </p:nvSpPr>
        <p:spPr>
          <a:xfrm>
            <a:off x="157480" y="39052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10. Are there any ethical or compliance issues related to the content or targeting of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these promotions?</a:t>
            </a:r>
            <a:endParaRPr b="1" sz="1600">
              <a:solidFill>
                <a:schemeClr val="dk1"/>
              </a:solidFill>
              <a:latin typeface="Microsoft YaHei"/>
              <a:ea typeface="Microsoft YaHei"/>
              <a:cs typeface="Microsoft YaHei"/>
              <a:sym typeface="Microsoft YaHei"/>
            </a:endParaRPr>
          </a:p>
        </p:txBody>
      </p:sp>
      <p:sp>
        <p:nvSpPr>
          <p:cNvPr id="1301" name="Google Shape;1301;g2ee995031ba_0_386"/>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302" name="Google Shape;1302;g2ee995031ba_0_386"/>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03" name="Google Shape;1303;g2ee995031ba_0_386"/>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304" name="Google Shape;1304;g2ee995031ba_0_386"/>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305" name="Google Shape;1305;g2ee995031ba_0_386"/>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306" name="Google Shape;1306;g2ee995031ba_0_386"/>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307" name="Google Shape;1307;g2ee995031ba_0_386"/>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08" name="Google Shape;1308;g2ee995031ba_0_386"/>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309" name="Google Shape;1309;g2ee995031ba_0_386"/>
          <p:cNvSpPr/>
          <p:nvPr/>
        </p:nvSpPr>
        <p:spPr>
          <a:xfrm>
            <a:off x="66050" y="1553100"/>
            <a:ext cx="8878500" cy="26391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0" name="Google Shape;1310;g2ee995031ba_0_386"/>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311" name="Google Shape;1311;g2ee995031ba_0_386"/>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312" name="Google Shape;1312;g2ee995031ba_0_386"/>
          <p:cNvPicPr preferRelativeResize="0"/>
          <p:nvPr/>
        </p:nvPicPr>
        <p:blipFill>
          <a:blip r:embed="rId5">
            <a:alphaModFix/>
          </a:blip>
          <a:stretch>
            <a:fillRect/>
          </a:stretch>
        </p:blipFill>
        <p:spPr>
          <a:xfrm>
            <a:off x="140913" y="1979751"/>
            <a:ext cx="8728776" cy="1785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g2ee995031ba_0_406"/>
          <p:cNvSpPr/>
          <p:nvPr/>
        </p:nvSpPr>
        <p:spPr>
          <a:xfrm>
            <a:off x="-762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8" name="Google Shape;1318;g2ee995031ba_0_406"/>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10</a:t>
            </a:r>
            <a:endParaRPr sz="1300">
              <a:solidFill>
                <a:schemeClr val="lt1"/>
              </a:solidFill>
              <a:latin typeface="Arial"/>
              <a:ea typeface="Arial"/>
              <a:cs typeface="Arial"/>
              <a:sym typeface="Arial"/>
            </a:endParaRPr>
          </a:p>
        </p:txBody>
      </p:sp>
      <p:sp>
        <p:nvSpPr>
          <p:cNvPr id="1319" name="Google Shape;1319;g2ee995031ba_0_406"/>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320" name="Google Shape;1320;g2ee995031ba_0_406"/>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321" name="Google Shape;1321;g2ee995031ba_0_406"/>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322" name="Google Shape;1322;g2ee995031ba_0_406"/>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23" name="Google Shape;1323;g2ee995031ba_0_406"/>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324" name="Google Shape;1324;g2ee995031ba_0_406"/>
          <p:cNvSpPr/>
          <p:nvPr/>
        </p:nvSpPr>
        <p:spPr>
          <a:xfrm>
            <a:off x="193040" y="207962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325" name="Google Shape;1325;g2ee995031ba_0_406"/>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326" name="Google Shape;1326;g2ee995031ba_0_406"/>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327" name="Google Shape;1327;g2ee995031ba_0_406"/>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328" name="Google Shape;1328;g2ee995031ba_0_406"/>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329" name="Google Shape;1329;g2ee995031ba_0_406"/>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330" name="Google Shape;1330;g2ee995031ba_0_406"/>
          <p:cNvPicPr preferRelativeResize="0"/>
          <p:nvPr/>
        </p:nvPicPr>
        <p:blipFill>
          <a:blip r:embed="rId4">
            <a:alphaModFix/>
          </a:blip>
          <a:stretch>
            <a:fillRect/>
          </a:stretch>
        </p:blipFill>
        <p:spPr>
          <a:xfrm>
            <a:off x="0" y="747028"/>
            <a:ext cx="9144000" cy="36494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7"/>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7"/>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2</a:t>
            </a:r>
            <a:endParaRPr sz="1300">
              <a:solidFill>
                <a:schemeClr val="lt1"/>
              </a:solidFill>
              <a:latin typeface="Arial"/>
              <a:ea typeface="Arial"/>
              <a:cs typeface="Arial"/>
              <a:sym typeface="Arial"/>
            </a:endParaRPr>
          </a:p>
        </p:txBody>
      </p:sp>
      <p:sp>
        <p:nvSpPr>
          <p:cNvPr id="113" name="Google Shape;113;p7"/>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14" name="Google Shape;114;p7"/>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15" name="Google Shape;115;p7"/>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16" name="Google Shape;116;p7"/>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17" name="Google Shape;117;p7"/>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18" name="Google Shape;118;p7"/>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19" name="Google Shape;119;p7"/>
          <p:cNvSpPr/>
          <p:nvPr/>
        </p:nvSpPr>
        <p:spPr>
          <a:xfrm>
            <a:off x="4817110" y="2515870"/>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0" name="Google Shape;120;p7"/>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21" name="Google Shape;121;p7"/>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22" name="Google Shape;122;p7"/>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23" name="Google Shape;123;p7"/>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24" name="Google Shape;124;p7"/>
          <p:cNvSpPr txBox="1"/>
          <p:nvPr/>
        </p:nvSpPr>
        <p:spPr>
          <a:xfrm>
            <a:off x="4567550" y="673426"/>
            <a:ext cx="4206900" cy="178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4. Call to Action:</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Emails with a clear call to action are more likely to result in click-throughs.</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Example: Email 15 from The Habit Burger Grill includes a clear call to action “Enjoy Your Free Charburger 🍔!”.</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5. Use of Incentives:</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Emails that offer incentives, such as discounts or freebies, are more likely to be opened and clicked on.</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Example: Email 31 from Kura Revolving Sushi Bar includes a 20% off coupon, which is likely to entice recipients to open and read the email.</a:t>
            </a:r>
            <a:endParaRPr sz="1000">
              <a:solidFill>
                <a:schemeClr val="dk1"/>
              </a:solidFill>
              <a:latin typeface="Arial"/>
              <a:ea typeface="Arial"/>
              <a:cs typeface="Arial"/>
              <a:sym typeface="Arial"/>
            </a:endParaRPr>
          </a:p>
        </p:txBody>
      </p:sp>
      <p:sp>
        <p:nvSpPr>
          <p:cNvPr id="125" name="Google Shape;125;p7"/>
          <p:cNvSpPr txBox="1"/>
          <p:nvPr/>
        </p:nvSpPr>
        <p:spPr>
          <a:xfrm>
            <a:off x="360675" y="616575"/>
            <a:ext cx="4206900" cy="378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1. Personalized Subject Lines:</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Emails with personalized subject lines that include the recipient's name or other relevant information have a higher open rate.</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Example: Email 3 from Denny's Rewards uses the subject line “Whether you’re hitting the road or staycation-ing, we’ve got breakfast and dinner covered” which is more likely to be opened by recipients interested in travel-related offers.</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2. Clear and Concise Copy:</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Emails with clear and concise copy are more likely to be read by recipients.</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Example: Email 5 from Denny's Rewards uses a simple and easy-to-understand subject line “Beat the Daylight Saving slump with BOGO Sweet Cream Cold Brew” and provides a brief overview of the offer in the body of the email.</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b="1" lang="en-US" sz="1000">
                <a:solidFill>
                  <a:schemeClr val="dk1"/>
                </a:solidFill>
                <a:latin typeface="Arial"/>
                <a:ea typeface="Arial"/>
                <a:cs typeface="Arial"/>
                <a:sym typeface="Arial"/>
              </a:rPr>
              <a:t>3. Use of Images and Videos:</a:t>
            </a:r>
            <a:endParaRPr b="1" sz="10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Emails with images and videos are more visually appealing and engaging, which can lead to higher open rates.</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Example: Email 9 from Universal Studios Hollywood uses a colorful image of the Super Mario World theme park in the header, which is likely to grab the attention of recipients interested in this type of entertainment.</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g2eec892ff6f_2_0"/>
          <p:cNvSpPr/>
          <p:nvPr/>
        </p:nvSpPr>
        <p:spPr>
          <a:xfrm>
            <a:off x="3175" y="0"/>
            <a:ext cx="9140700" cy="3550800"/>
          </a:xfrm>
          <a:prstGeom prst="rect">
            <a:avLst/>
          </a:prstGeom>
          <a:solidFill>
            <a:srgbClr val="385623"/>
          </a:solidFill>
          <a:ln>
            <a:noFill/>
          </a:ln>
        </p:spPr>
        <p:txBody>
          <a:bodyPr anchorCtr="0" anchor="t" bIns="0" lIns="0" spcFirstLastPara="1" rIns="0" wrap="square" tIns="0">
            <a:noAutofit/>
          </a:bodyPr>
          <a:lstStyle/>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1" sz="1000">
              <a:solidFill>
                <a:srgbClr val="548135"/>
              </a:solidFill>
              <a:latin typeface="Microsoft YaHei"/>
              <a:ea typeface="Microsoft YaHei"/>
              <a:cs typeface="Microsoft YaHei"/>
              <a:sym typeface="Microsoft YaHei"/>
            </a:endParaRPr>
          </a:p>
        </p:txBody>
      </p:sp>
      <p:sp>
        <p:nvSpPr>
          <p:cNvPr id="1336" name="Google Shape;1336;g2eec892ff6f_2_0"/>
          <p:cNvSpPr/>
          <p:nvPr/>
        </p:nvSpPr>
        <p:spPr>
          <a:xfrm>
            <a:off x="370205" y="3803015"/>
            <a:ext cx="3981600" cy="470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t/>
            </a:r>
            <a:endParaRPr sz="100">
              <a:solidFill>
                <a:schemeClr val="dk1"/>
              </a:solidFill>
              <a:latin typeface="Arial"/>
              <a:ea typeface="Arial"/>
              <a:cs typeface="Arial"/>
              <a:sym typeface="Arial"/>
            </a:endParaRPr>
          </a:p>
          <a:p>
            <a:pPr indent="0" lvl="0" marL="0" marR="0" rtl="0" algn="l">
              <a:lnSpc>
                <a:spcPct val="107000"/>
              </a:lnSpc>
              <a:spcBef>
                <a:spcPts val="0"/>
              </a:spcBef>
              <a:spcAft>
                <a:spcPts val="0"/>
              </a:spcAft>
              <a:buNone/>
            </a:pPr>
            <a:r>
              <a:t/>
            </a:r>
            <a:endParaRPr sz="400">
              <a:solidFill>
                <a:schemeClr val="dk1"/>
              </a:solidFill>
              <a:latin typeface="Arial"/>
              <a:ea typeface="Arial"/>
              <a:cs typeface="Arial"/>
              <a:sym typeface="Arial"/>
            </a:endParaRPr>
          </a:p>
          <a:p>
            <a:pPr indent="0" lvl="0" marL="12700" marR="0" rtl="0" algn="l">
              <a:lnSpc>
                <a:spcPct val="86000"/>
              </a:lnSpc>
              <a:spcBef>
                <a:spcPts val="0"/>
              </a:spcBef>
              <a:spcAft>
                <a:spcPts val="0"/>
              </a:spcAft>
              <a:buNone/>
            </a:pPr>
            <a:r>
              <a:t/>
            </a:r>
            <a:endParaRPr sz="1100">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sz="1100">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sz="1100">
              <a:solidFill>
                <a:schemeClr val="dk1"/>
              </a:solidFill>
              <a:latin typeface="Arial"/>
              <a:ea typeface="Arial"/>
              <a:cs typeface="Arial"/>
              <a:sym typeface="Arial"/>
            </a:endParaRPr>
          </a:p>
        </p:txBody>
      </p:sp>
      <p:sp>
        <p:nvSpPr>
          <p:cNvPr id="1337" name="Google Shape;1337;g2eec892ff6f_2_0"/>
          <p:cNvSpPr txBox="1"/>
          <p:nvPr/>
        </p:nvSpPr>
        <p:spPr>
          <a:xfrm>
            <a:off x="262255" y="1753870"/>
            <a:ext cx="86196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0">
                <a:solidFill>
                  <a:schemeClr val="lt1"/>
                </a:solidFill>
                <a:latin typeface="Microsoft YaHei"/>
                <a:ea typeface="Microsoft YaHei"/>
                <a:cs typeface="Microsoft YaHei"/>
                <a:sym typeface="Microsoft YaHei"/>
              </a:rPr>
              <a:t>Tourism emails</a:t>
            </a:r>
            <a:endParaRPr b="1" sz="5000">
              <a:solidFill>
                <a:schemeClr val="lt1"/>
              </a:solidFill>
              <a:latin typeface="Microsoft YaHei"/>
              <a:ea typeface="Microsoft YaHei"/>
              <a:cs typeface="Microsoft YaHei"/>
              <a:sym typeface="Microsoft YaHei"/>
            </a:endParaRPr>
          </a:p>
        </p:txBody>
      </p:sp>
      <p:pic>
        <p:nvPicPr>
          <p:cNvPr id="1338" name="Google Shape;1338;g2eec892ff6f_2_0"/>
          <p:cNvPicPr preferRelativeResize="0"/>
          <p:nvPr/>
        </p:nvPicPr>
        <p:blipFill rotWithShape="1">
          <a:blip r:embed="rId3">
            <a:alphaModFix/>
          </a:blip>
          <a:srcRect b="0" l="0" r="0" t="0"/>
          <a:stretch/>
        </p:blipFill>
        <p:spPr>
          <a:xfrm>
            <a:off x="8386445" y="4537710"/>
            <a:ext cx="561340" cy="5016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g2eec892ff6f_2_7"/>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4" name="Google Shape;1344;g2eec892ff6f_2_7"/>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t/>
            </a:r>
            <a:endParaRPr sz="1300">
              <a:solidFill>
                <a:schemeClr val="lt1"/>
              </a:solidFill>
              <a:latin typeface="Arial"/>
              <a:ea typeface="Arial"/>
              <a:cs typeface="Arial"/>
              <a:sym typeface="Arial"/>
            </a:endParaRPr>
          </a:p>
        </p:txBody>
      </p:sp>
      <p:sp>
        <p:nvSpPr>
          <p:cNvPr id="1345" name="Google Shape;1345;g2eec892ff6f_2_7"/>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346" name="Google Shape;1346;g2eec892ff6f_2_7"/>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347" name="Google Shape;1347;g2eec892ff6f_2_7"/>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rPr lang="en-US" sz="100">
                <a:solidFill>
                  <a:schemeClr val="dk1"/>
                </a:solidFill>
                <a:latin typeface="Arial"/>
                <a:ea typeface="Arial"/>
                <a:cs typeface="Arial"/>
                <a:sym typeface="Arial"/>
              </a:rPr>
              <a:t>P</a:t>
            </a:r>
            <a:endParaRPr b="1" sz="1600">
              <a:solidFill>
                <a:schemeClr val="dk1"/>
              </a:solidFill>
              <a:latin typeface="Microsoft YaHei"/>
              <a:ea typeface="Microsoft YaHei"/>
              <a:cs typeface="Microsoft YaHei"/>
              <a:sym typeface="Microsoft YaHei"/>
            </a:endParaRPr>
          </a:p>
        </p:txBody>
      </p:sp>
      <p:sp>
        <p:nvSpPr>
          <p:cNvPr id="1348" name="Google Shape;1348;g2eec892ff6f_2_7"/>
          <p:cNvSpPr/>
          <p:nvPr/>
        </p:nvSpPr>
        <p:spPr>
          <a:xfrm>
            <a:off x="193040" y="1737360"/>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349" name="Google Shape;1349;g2eec892ff6f_2_7"/>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50" name="Google Shape;1350;g2eec892ff6f_2_7"/>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351" name="Google Shape;1351;g2eec892ff6f_2_7"/>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352" name="Google Shape;1352;g2eec892ff6f_2_7"/>
          <p:cNvSpPr/>
          <p:nvPr/>
        </p:nvSpPr>
        <p:spPr>
          <a:xfrm>
            <a:off x="4817110" y="2515870"/>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353" name="Google Shape;1353;g2eec892ff6f_2_7"/>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354" name="Google Shape;1354;g2eec892ff6f_2_7"/>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55" name="Google Shape;1355;g2eec892ff6f_2_7"/>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356" name="Google Shape;1356;g2eec892ff6f_2_7"/>
          <p:cNvSpPr/>
          <p:nvPr/>
        </p:nvSpPr>
        <p:spPr>
          <a:xfrm>
            <a:off x="2180590" y="1022350"/>
            <a:ext cx="5243700" cy="38664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7" name="Google Shape;1357;g2eec892ff6f_2_7"/>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358" name="Google Shape;1358;g2eec892ff6f_2_7"/>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359" name="Google Shape;1359;g2eec892ff6f_2_7"/>
          <p:cNvSpPr txBox="1"/>
          <p:nvPr/>
        </p:nvSpPr>
        <p:spPr>
          <a:xfrm>
            <a:off x="215265" y="379095"/>
            <a:ext cx="7926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rPr>
              <a:t>Set up for tourism Qs</a:t>
            </a:r>
            <a:endParaRPr b="1" sz="1800">
              <a:solidFill>
                <a:schemeClr val="dk1"/>
              </a:solidFill>
            </a:endParaRPr>
          </a:p>
        </p:txBody>
      </p:sp>
      <p:pic>
        <p:nvPicPr>
          <p:cNvPr id="1360" name="Google Shape;1360;g2eec892ff6f_2_7"/>
          <p:cNvPicPr preferRelativeResize="0"/>
          <p:nvPr/>
        </p:nvPicPr>
        <p:blipFill>
          <a:blip r:embed="rId5">
            <a:alphaModFix/>
          </a:blip>
          <a:stretch>
            <a:fillRect/>
          </a:stretch>
        </p:blipFill>
        <p:spPr>
          <a:xfrm>
            <a:off x="2151750" y="703725"/>
            <a:ext cx="5301425" cy="43520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g2eec892ff6f_2_69"/>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6" name="Google Shape;1366;g2eec892ff6f_2_69"/>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a:t>
            </a:r>
            <a:endParaRPr sz="1300">
              <a:solidFill>
                <a:schemeClr val="lt1"/>
              </a:solidFill>
              <a:latin typeface="Arial"/>
              <a:ea typeface="Arial"/>
              <a:cs typeface="Arial"/>
              <a:sym typeface="Arial"/>
            </a:endParaRPr>
          </a:p>
        </p:txBody>
      </p:sp>
      <p:sp>
        <p:nvSpPr>
          <p:cNvPr id="1367" name="Google Shape;1367;g2eec892ff6f_2_69"/>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368" name="Google Shape;1368;g2eec892ff6f_2_69"/>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369" name="Google Shape;1369;g2eec892ff6f_2_69"/>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1. What promotion strategies in these Tourism emails that can attract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more users?</a:t>
            </a:r>
            <a:endParaRPr b="1" sz="1600">
              <a:solidFill>
                <a:schemeClr val="dk1"/>
              </a:solidFill>
              <a:latin typeface="Microsoft YaHei"/>
              <a:ea typeface="Microsoft YaHei"/>
              <a:cs typeface="Microsoft YaHei"/>
              <a:sym typeface="Microsoft YaHei"/>
            </a:endParaRPr>
          </a:p>
        </p:txBody>
      </p:sp>
      <p:sp>
        <p:nvSpPr>
          <p:cNvPr id="1370" name="Google Shape;1370;g2eec892ff6f_2_69"/>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371" name="Google Shape;1371;g2eec892ff6f_2_69"/>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72" name="Google Shape;1372;g2eec892ff6f_2_6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373" name="Google Shape;1373;g2eec892ff6f_2_69"/>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374" name="Google Shape;1374;g2eec892ff6f_2_69"/>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375" name="Google Shape;1375;g2eec892ff6f_2_69"/>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376" name="Google Shape;1376;g2eec892ff6f_2_69"/>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77" name="Google Shape;1377;g2eec892ff6f_2_69"/>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378" name="Google Shape;1378;g2eec892ff6f_2_69"/>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9" name="Google Shape;1379;g2eec892ff6f_2_69"/>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380" name="Google Shape;1380;g2eec892ff6f_2_69"/>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381" name="Google Shape;1381;g2eec892ff6f_2_69"/>
          <p:cNvPicPr preferRelativeResize="0"/>
          <p:nvPr/>
        </p:nvPicPr>
        <p:blipFill>
          <a:blip r:embed="rId5">
            <a:alphaModFix/>
          </a:blip>
          <a:stretch>
            <a:fillRect/>
          </a:stretch>
        </p:blipFill>
        <p:spPr>
          <a:xfrm>
            <a:off x="-20575" y="1736713"/>
            <a:ext cx="9144003" cy="2143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g2eec892ff6f_2_28"/>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7" name="Google Shape;1387;g2eec892ff6f_2_28"/>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1</a:t>
            </a:r>
            <a:endParaRPr sz="1300">
              <a:solidFill>
                <a:schemeClr val="lt1"/>
              </a:solidFill>
              <a:latin typeface="Arial"/>
              <a:ea typeface="Arial"/>
              <a:cs typeface="Arial"/>
              <a:sym typeface="Arial"/>
            </a:endParaRPr>
          </a:p>
        </p:txBody>
      </p:sp>
      <p:sp>
        <p:nvSpPr>
          <p:cNvPr id="1388" name="Google Shape;1388;g2eec892ff6f_2_28"/>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389" name="Google Shape;1389;g2eec892ff6f_2_28"/>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390" name="Google Shape;1390;g2eec892ff6f_2_28"/>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1. What promotion strategies in these Tourism emails that can attract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more users?</a:t>
            </a:r>
            <a:endParaRPr b="1" sz="1600">
              <a:solidFill>
                <a:schemeClr val="dk1"/>
              </a:solidFill>
              <a:latin typeface="Microsoft YaHei"/>
              <a:ea typeface="Microsoft YaHei"/>
              <a:cs typeface="Microsoft YaHei"/>
              <a:sym typeface="Microsoft YaHei"/>
            </a:endParaRPr>
          </a:p>
        </p:txBody>
      </p:sp>
      <p:sp>
        <p:nvSpPr>
          <p:cNvPr id="1391" name="Google Shape;1391;g2eec892ff6f_2_28"/>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392" name="Google Shape;1392;g2eec892ff6f_2_28"/>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93" name="Google Shape;1393;g2eec892ff6f_2_2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394" name="Google Shape;1394;g2eec892ff6f_2_28"/>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395" name="Google Shape;1395;g2eec892ff6f_2_28"/>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396" name="Google Shape;1396;g2eec892ff6f_2_28"/>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397" name="Google Shape;1397;g2eec892ff6f_2_28"/>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98" name="Google Shape;1398;g2eec892ff6f_2_28"/>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399" name="Google Shape;1399;g2eec892ff6f_2_28"/>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400" name="Google Shape;1400;g2eec892ff6f_2_28"/>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401" name="Google Shape;1401;g2eec892ff6f_2_28"/>
          <p:cNvSpPr txBox="1"/>
          <p:nvPr/>
        </p:nvSpPr>
        <p:spPr>
          <a:xfrm>
            <a:off x="178050" y="862750"/>
            <a:ext cx="8787900" cy="41931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1200"/>
              </a:spcBef>
              <a:spcAft>
                <a:spcPts val="0"/>
              </a:spcAft>
              <a:buClr>
                <a:schemeClr val="dk1"/>
              </a:buClr>
              <a:buSzPts val="1200"/>
              <a:buChar char="●"/>
            </a:pPr>
            <a:r>
              <a:rPr b="1" lang="en-US" sz="1200">
                <a:solidFill>
                  <a:schemeClr val="dk1"/>
                </a:solidFill>
              </a:rPr>
              <a:t>Personalized and Exclusive Experiences</a:t>
            </a:r>
            <a:endParaRPr b="1" sz="1200">
              <a:solidFill>
                <a:schemeClr val="dk1"/>
              </a:solidFill>
            </a:endParaRPr>
          </a:p>
          <a:p>
            <a:pPr indent="-292100" lvl="1" marL="914400" rtl="0" algn="l">
              <a:lnSpc>
                <a:spcPct val="100000"/>
              </a:lnSpc>
              <a:spcBef>
                <a:spcPts val="0"/>
              </a:spcBef>
              <a:spcAft>
                <a:spcPts val="0"/>
              </a:spcAft>
              <a:buClr>
                <a:schemeClr val="dk1"/>
              </a:buClr>
              <a:buSzPts val="1000"/>
              <a:buChar char="○"/>
            </a:pPr>
            <a:r>
              <a:rPr b="1" lang="en-US" sz="1000">
                <a:solidFill>
                  <a:schemeClr val="dk1"/>
                </a:solidFill>
              </a:rPr>
              <a:t>Customized Itinerary Creation</a:t>
            </a:r>
            <a:r>
              <a:rPr lang="en-US" sz="1000">
                <a:solidFill>
                  <a:schemeClr val="dk1"/>
                </a:solidFill>
              </a:rPr>
              <a:t>: Tailor itineraries to individual interests and preferences for unique and memorable experiences.</a:t>
            </a:r>
            <a:endParaRPr sz="1000">
              <a:solidFill>
                <a:schemeClr val="dk1"/>
              </a:solidFill>
            </a:endParaRPr>
          </a:p>
          <a:p>
            <a:pPr indent="-292100" lvl="1" marL="914400" rtl="0" algn="l">
              <a:lnSpc>
                <a:spcPct val="100000"/>
              </a:lnSpc>
              <a:spcBef>
                <a:spcPts val="0"/>
              </a:spcBef>
              <a:spcAft>
                <a:spcPts val="0"/>
              </a:spcAft>
              <a:buClr>
                <a:schemeClr val="dk1"/>
              </a:buClr>
              <a:buSzPts val="1000"/>
              <a:buChar char="○"/>
            </a:pPr>
            <a:r>
              <a:rPr b="1" lang="en-US" sz="1000">
                <a:solidFill>
                  <a:schemeClr val="dk1"/>
                </a:solidFill>
              </a:rPr>
              <a:t>Exclusive Access and Behind-the-Scenes Tours</a:t>
            </a:r>
            <a:r>
              <a:rPr lang="en-US" sz="1000">
                <a:solidFill>
                  <a:schemeClr val="dk1"/>
                </a:solidFill>
              </a:rPr>
              <a:t>: Provide access to private areas, exclusive tours, and meet-and-greets with local experts to create a sense of exclusivity and intimacy.</a:t>
            </a:r>
            <a:endParaRPr sz="10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US" sz="1200">
                <a:solidFill>
                  <a:schemeClr val="dk1"/>
                </a:solidFill>
              </a:rPr>
              <a:t>Value-Added Incentives</a:t>
            </a:r>
            <a:endParaRPr b="1" sz="1200">
              <a:solidFill>
                <a:schemeClr val="dk1"/>
              </a:solidFill>
            </a:endParaRPr>
          </a:p>
          <a:p>
            <a:pPr indent="-298450" lvl="1" marL="914400" rtl="0" algn="l">
              <a:lnSpc>
                <a:spcPct val="100000"/>
              </a:lnSpc>
              <a:spcBef>
                <a:spcPts val="0"/>
              </a:spcBef>
              <a:spcAft>
                <a:spcPts val="0"/>
              </a:spcAft>
              <a:buClr>
                <a:schemeClr val="dk1"/>
              </a:buClr>
              <a:buSzPts val="1100"/>
              <a:buChar char="○"/>
            </a:pPr>
            <a:r>
              <a:rPr b="1" lang="en-US" sz="1100">
                <a:solidFill>
                  <a:schemeClr val="dk1"/>
                </a:solidFill>
              </a:rPr>
              <a:t>Bundle Packages and Discounts</a:t>
            </a:r>
            <a:r>
              <a:rPr lang="en-US" sz="1100">
                <a:solidFill>
                  <a:schemeClr val="dk1"/>
                </a:solidFill>
              </a:rPr>
              <a:t>: Offer package deals combining multiple experiences at discounted rates to provide greater value and encourage extended stays.</a:t>
            </a: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b="1" lang="en-US" sz="1100">
                <a:solidFill>
                  <a:schemeClr val="dk1"/>
                </a:solidFill>
              </a:rPr>
              <a:t>Loyalty Programs</a:t>
            </a:r>
            <a:r>
              <a:rPr lang="en-US" sz="1100">
                <a:solidFill>
                  <a:schemeClr val="dk1"/>
                </a:solidFill>
              </a:rPr>
              <a:t>: Implement programs that reward repeat customers with exclusive perks, discounts, and priority access to foster long-term relationships.</a:t>
            </a:r>
            <a:endParaRPr sz="11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US" sz="1200">
                <a:solidFill>
                  <a:schemeClr val="dk1"/>
                </a:solidFill>
              </a:rPr>
              <a:t>Immersive and Engaging Experiences</a:t>
            </a:r>
            <a:endParaRPr b="1" sz="1200">
              <a:solidFill>
                <a:schemeClr val="dk1"/>
              </a:solidFill>
            </a:endParaRPr>
          </a:p>
          <a:p>
            <a:pPr indent="-298450" lvl="1" marL="914400" rtl="0" algn="l">
              <a:lnSpc>
                <a:spcPct val="100000"/>
              </a:lnSpc>
              <a:spcBef>
                <a:spcPts val="0"/>
              </a:spcBef>
              <a:spcAft>
                <a:spcPts val="0"/>
              </a:spcAft>
              <a:buClr>
                <a:schemeClr val="dk1"/>
              </a:buClr>
              <a:buSzPts val="1100"/>
              <a:buChar char="○"/>
            </a:pPr>
            <a:r>
              <a:rPr b="1" lang="en-US" sz="1100">
                <a:solidFill>
                  <a:schemeClr val="dk1"/>
                </a:solidFill>
              </a:rPr>
              <a:t>Interactive Activities and Scavenger Hunts</a:t>
            </a:r>
            <a:r>
              <a:rPr lang="en-US" sz="1100">
                <a:solidFill>
                  <a:schemeClr val="dk1"/>
                </a:solidFill>
              </a:rPr>
              <a:t>: Create activities that engage tourists in the history and culture of their destination, making experiences more memorable.</a:t>
            </a: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b="1" lang="en-US" sz="1100">
                <a:solidFill>
                  <a:schemeClr val="dk1"/>
                </a:solidFill>
              </a:rPr>
              <a:t>Virtual Reality and Augmented Reality Experiences</a:t>
            </a:r>
            <a:r>
              <a:rPr lang="en-US" sz="1100">
                <a:solidFill>
                  <a:schemeClr val="dk1"/>
                </a:solidFill>
              </a:rPr>
              <a:t>: Use emerging technologies to offer immersive experiences, allowing tourists to explore from a unique perspective.</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Personalized Recommendations and Curated Content</a:t>
            </a:r>
            <a:endParaRPr b="1" sz="1100">
              <a:solidFill>
                <a:schemeClr val="dk1"/>
              </a:solidFill>
            </a:endParaRPr>
          </a:p>
          <a:p>
            <a:pPr indent="-298450" lvl="1" marL="914400" rtl="0" algn="l">
              <a:lnSpc>
                <a:spcPct val="100000"/>
              </a:lnSpc>
              <a:spcBef>
                <a:spcPts val="0"/>
              </a:spcBef>
              <a:spcAft>
                <a:spcPts val="0"/>
              </a:spcAft>
              <a:buClr>
                <a:schemeClr val="dk1"/>
              </a:buClr>
              <a:buSzPts val="1100"/>
              <a:buChar char="○"/>
            </a:pPr>
            <a:r>
              <a:rPr b="1" lang="en-US" sz="1100">
                <a:solidFill>
                  <a:schemeClr val="dk1"/>
                </a:solidFill>
              </a:rPr>
              <a:t>Personalized Recommendations</a:t>
            </a:r>
            <a:r>
              <a:rPr lang="en-US" sz="1100">
                <a:solidFill>
                  <a:schemeClr val="dk1"/>
                </a:solidFill>
              </a:rPr>
              <a:t>: Provide tailored suggestions based on tourists' preferences, interests, and past experiences to help them discover hidden gems.</a:t>
            </a: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b="1" lang="en-US" sz="1100">
                <a:solidFill>
                  <a:schemeClr val="dk1"/>
                </a:solidFill>
              </a:rPr>
              <a:t>Curated Content and Inspiration</a:t>
            </a:r>
            <a:r>
              <a:rPr lang="en-US" sz="1100">
                <a:solidFill>
                  <a:schemeClr val="dk1"/>
                </a:solidFill>
              </a:rPr>
              <a:t>: Share captivating blogs, videos, and social media posts to inspire and educate tourists, fostering a connection with the destination.</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Gamification and Social Integration</a:t>
            </a:r>
            <a:endParaRPr b="1" sz="1100">
              <a:solidFill>
                <a:schemeClr val="dk1"/>
              </a:solidFill>
            </a:endParaRPr>
          </a:p>
          <a:p>
            <a:pPr indent="-298450" lvl="1" marL="914400" rtl="0" algn="l">
              <a:lnSpc>
                <a:spcPct val="100000"/>
              </a:lnSpc>
              <a:spcBef>
                <a:spcPts val="0"/>
              </a:spcBef>
              <a:spcAft>
                <a:spcPts val="0"/>
              </a:spcAft>
              <a:buClr>
                <a:schemeClr val="dk1"/>
              </a:buClr>
              <a:buSzPts val="1100"/>
              <a:buChar char="○"/>
            </a:pPr>
            <a:r>
              <a:rPr b="1" lang="en-US" sz="1100">
                <a:solidFill>
                  <a:schemeClr val="dk1"/>
                </a:solidFill>
              </a:rPr>
              <a:t>Gamification</a:t>
            </a:r>
            <a:r>
              <a:rPr lang="en-US" sz="1100">
                <a:solidFill>
                  <a:schemeClr val="dk1"/>
                </a:solidFill>
              </a:rPr>
              <a:t>: Incorporate elements like points, badges, and leaderboards to encourage participation and create a sense of competition.</a:t>
            </a: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b="1" lang="en-US" sz="1100">
                <a:solidFill>
                  <a:schemeClr val="dk1"/>
                </a:solidFill>
              </a:rPr>
              <a:t>Social Integration</a:t>
            </a:r>
            <a:r>
              <a:rPr lang="en-US" sz="1100">
                <a:solidFill>
                  <a:schemeClr val="dk1"/>
                </a:solidFill>
              </a:rPr>
              <a:t>: Facilitate sharing of experiences and connection through social media to build a community around the destination.</a:t>
            </a:r>
            <a:endParaRPr sz="1100">
              <a:solidFill>
                <a:schemeClr val="dk1"/>
              </a:solidFill>
            </a:endParaRPr>
          </a:p>
          <a:p>
            <a:pPr indent="0" lvl="0" marL="0" rtl="0" algn="l">
              <a:lnSpc>
                <a:spcPct val="100000"/>
              </a:lnSpc>
              <a:spcBef>
                <a:spcPts val="120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g2eec892ff6f_2_90"/>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7" name="Google Shape;1407;g2eec892ff6f_2_90"/>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2</a:t>
            </a:r>
            <a:endParaRPr sz="1300">
              <a:solidFill>
                <a:schemeClr val="lt1"/>
              </a:solidFill>
              <a:latin typeface="Arial"/>
              <a:ea typeface="Arial"/>
              <a:cs typeface="Arial"/>
              <a:sym typeface="Arial"/>
            </a:endParaRPr>
          </a:p>
        </p:txBody>
      </p:sp>
      <p:sp>
        <p:nvSpPr>
          <p:cNvPr id="1408" name="Google Shape;1408;g2eec892ff6f_2_90"/>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409" name="Google Shape;1409;g2eec892ff6f_2_90"/>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410" name="Google Shape;1410;g2eec892ff6f_2_90"/>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2. Which elements of email campaigns contribute most to higher open and click-through rates?</a:t>
            </a:r>
            <a:endParaRPr b="1" sz="1600">
              <a:solidFill>
                <a:schemeClr val="dk1"/>
              </a:solidFill>
              <a:latin typeface="Microsoft YaHei"/>
              <a:ea typeface="Microsoft YaHei"/>
              <a:cs typeface="Microsoft YaHei"/>
              <a:sym typeface="Microsoft YaHei"/>
            </a:endParaRPr>
          </a:p>
        </p:txBody>
      </p:sp>
      <p:sp>
        <p:nvSpPr>
          <p:cNvPr id="1411" name="Google Shape;1411;g2eec892ff6f_2_90"/>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412" name="Google Shape;1412;g2eec892ff6f_2_90"/>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13" name="Google Shape;1413;g2eec892ff6f_2_90"/>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414" name="Google Shape;1414;g2eec892ff6f_2_90"/>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415" name="Google Shape;1415;g2eec892ff6f_2_90"/>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416" name="Google Shape;1416;g2eec892ff6f_2_90"/>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417" name="Google Shape;1417;g2eec892ff6f_2_90"/>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18" name="Google Shape;1418;g2eec892ff6f_2_90"/>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419" name="Google Shape;1419;g2eec892ff6f_2_90"/>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0" name="Google Shape;1420;g2eec892ff6f_2_90"/>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421" name="Google Shape;1421;g2eec892ff6f_2_90"/>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422" name="Google Shape;1422;g2eec892ff6f_2_90"/>
          <p:cNvPicPr preferRelativeResize="0"/>
          <p:nvPr/>
        </p:nvPicPr>
        <p:blipFill>
          <a:blip r:embed="rId5">
            <a:alphaModFix/>
          </a:blip>
          <a:stretch>
            <a:fillRect/>
          </a:stretch>
        </p:blipFill>
        <p:spPr>
          <a:xfrm>
            <a:off x="-20575" y="1736720"/>
            <a:ext cx="9144003" cy="21386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2eec892ff6f_2_112"/>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8" name="Google Shape;1428;g2eec892ff6f_2_112"/>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2</a:t>
            </a:r>
            <a:endParaRPr sz="1300">
              <a:solidFill>
                <a:schemeClr val="lt1"/>
              </a:solidFill>
              <a:latin typeface="Arial"/>
              <a:ea typeface="Arial"/>
              <a:cs typeface="Arial"/>
              <a:sym typeface="Arial"/>
            </a:endParaRPr>
          </a:p>
        </p:txBody>
      </p:sp>
      <p:sp>
        <p:nvSpPr>
          <p:cNvPr id="1429" name="Google Shape;1429;g2eec892ff6f_2_112"/>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430" name="Google Shape;1430;g2eec892ff6f_2_112"/>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431" name="Google Shape;1431;g2eec892ff6f_2_112"/>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rtl="0" algn="l">
              <a:lnSpc>
                <a:spcPct val="90000"/>
              </a:lnSpc>
              <a:spcBef>
                <a:spcPts val="0"/>
              </a:spcBef>
              <a:spcAft>
                <a:spcPts val="0"/>
              </a:spcAft>
              <a:buClr>
                <a:schemeClr val="dk1"/>
              </a:buClr>
              <a:buFont typeface="Arial"/>
              <a:buNone/>
            </a:pPr>
            <a:r>
              <a:rPr b="1" lang="en-US" sz="1600">
                <a:solidFill>
                  <a:schemeClr val="dk1"/>
                </a:solidFill>
                <a:latin typeface="Microsoft YaHei"/>
                <a:ea typeface="Microsoft YaHei"/>
                <a:cs typeface="Microsoft YaHei"/>
                <a:sym typeface="Microsoft YaHei"/>
              </a:rPr>
              <a:t>2. Which elements of email campaigns contribute most to higher open and click-through rates?</a:t>
            </a:r>
            <a:endParaRPr b="1" sz="1600">
              <a:solidFill>
                <a:schemeClr val="dk1"/>
              </a:solidFill>
              <a:latin typeface="Microsoft YaHei"/>
              <a:ea typeface="Microsoft YaHei"/>
              <a:cs typeface="Microsoft YaHei"/>
              <a:sym typeface="Microsoft YaHei"/>
            </a:endParaRPr>
          </a:p>
        </p:txBody>
      </p:sp>
      <p:sp>
        <p:nvSpPr>
          <p:cNvPr id="1432" name="Google Shape;1432;g2eec892ff6f_2_112"/>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433" name="Google Shape;1433;g2eec892ff6f_2_112"/>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34" name="Google Shape;1434;g2eec892ff6f_2_112"/>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435" name="Google Shape;1435;g2eec892ff6f_2_112"/>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436" name="Google Shape;1436;g2eec892ff6f_2_112"/>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437" name="Google Shape;1437;g2eec892ff6f_2_112"/>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438" name="Google Shape;1438;g2eec892ff6f_2_112"/>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39" name="Google Shape;1439;g2eec892ff6f_2_112"/>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440" name="Google Shape;1440;g2eec892ff6f_2_112"/>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441" name="Google Shape;1441;g2eec892ff6f_2_112"/>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442" name="Google Shape;1442;g2eec892ff6f_2_112"/>
          <p:cNvPicPr preferRelativeResize="0"/>
          <p:nvPr/>
        </p:nvPicPr>
        <p:blipFill>
          <a:blip r:embed="rId5">
            <a:alphaModFix/>
          </a:blip>
          <a:stretch>
            <a:fillRect/>
          </a:stretch>
        </p:blipFill>
        <p:spPr>
          <a:xfrm>
            <a:off x="1813875" y="848250"/>
            <a:ext cx="5401374" cy="40640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g2eec892ff6f_2_133"/>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8" name="Google Shape;1448;g2eec892ff6f_2_133"/>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3</a:t>
            </a:r>
            <a:endParaRPr sz="1300">
              <a:solidFill>
                <a:schemeClr val="lt1"/>
              </a:solidFill>
              <a:latin typeface="Arial"/>
              <a:ea typeface="Arial"/>
              <a:cs typeface="Arial"/>
              <a:sym typeface="Arial"/>
            </a:endParaRPr>
          </a:p>
        </p:txBody>
      </p:sp>
      <p:sp>
        <p:nvSpPr>
          <p:cNvPr id="1449" name="Google Shape;1449;g2eec892ff6f_2_133"/>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450" name="Google Shape;1450;g2eec892ff6f_2_133"/>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451" name="Google Shape;1451;g2eec892ff6f_2_133"/>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2. Which elements of email campaigns contribute most to higher open and click-through rates?</a:t>
            </a:r>
            <a:endParaRPr b="1" sz="1600">
              <a:solidFill>
                <a:schemeClr val="dk1"/>
              </a:solidFill>
              <a:latin typeface="Microsoft YaHei"/>
              <a:ea typeface="Microsoft YaHei"/>
              <a:cs typeface="Microsoft YaHei"/>
              <a:sym typeface="Microsoft YaHei"/>
            </a:endParaRPr>
          </a:p>
        </p:txBody>
      </p:sp>
      <p:sp>
        <p:nvSpPr>
          <p:cNvPr id="1452" name="Google Shape;1452;g2eec892ff6f_2_133"/>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453" name="Google Shape;1453;g2eec892ff6f_2_133"/>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54" name="Google Shape;1454;g2eec892ff6f_2_133"/>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455" name="Google Shape;1455;g2eec892ff6f_2_133"/>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456" name="Google Shape;1456;g2eec892ff6f_2_133"/>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457" name="Google Shape;1457;g2eec892ff6f_2_133"/>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458" name="Google Shape;1458;g2eec892ff6f_2_133"/>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59" name="Google Shape;1459;g2eec892ff6f_2_133"/>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460" name="Google Shape;1460;g2eec892ff6f_2_133"/>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461" name="Google Shape;1461;g2eec892ff6f_2_133"/>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462" name="Google Shape;1462;g2eec892ff6f_2_133"/>
          <p:cNvPicPr preferRelativeResize="0"/>
          <p:nvPr/>
        </p:nvPicPr>
        <p:blipFill>
          <a:blip r:embed="rId5">
            <a:alphaModFix/>
          </a:blip>
          <a:stretch>
            <a:fillRect/>
          </a:stretch>
        </p:blipFill>
        <p:spPr>
          <a:xfrm>
            <a:off x="1594126" y="943500"/>
            <a:ext cx="5955748" cy="40641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g2eec892ff6f_2_153"/>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8" name="Google Shape;1468;g2eec892ff6f_2_153"/>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3</a:t>
            </a:r>
            <a:endParaRPr sz="1300">
              <a:solidFill>
                <a:schemeClr val="lt1"/>
              </a:solidFill>
              <a:latin typeface="Arial"/>
              <a:ea typeface="Arial"/>
              <a:cs typeface="Arial"/>
              <a:sym typeface="Arial"/>
            </a:endParaRPr>
          </a:p>
        </p:txBody>
      </p:sp>
      <p:sp>
        <p:nvSpPr>
          <p:cNvPr id="1469" name="Google Shape;1469;g2eec892ff6f_2_153"/>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470" name="Google Shape;1470;g2eec892ff6f_2_153"/>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471" name="Google Shape;1471;g2eec892ff6f_2_153"/>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rtl="0" algn="l">
              <a:lnSpc>
                <a:spcPct val="90000"/>
              </a:lnSpc>
              <a:spcBef>
                <a:spcPts val="0"/>
              </a:spcBef>
              <a:spcAft>
                <a:spcPts val="0"/>
              </a:spcAft>
              <a:buClr>
                <a:schemeClr val="dk1"/>
              </a:buClr>
              <a:buFont typeface="Arial"/>
              <a:buNone/>
            </a:pPr>
            <a:r>
              <a:rPr b="1" lang="en-US" sz="1600">
                <a:solidFill>
                  <a:schemeClr val="dk1"/>
                </a:solidFill>
                <a:latin typeface="Microsoft YaHei"/>
                <a:ea typeface="Microsoft YaHei"/>
                <a:cs typeface="Microsoft YaHei"/>
                <a:sym typeface="Microsoft YaHei"/>
              </a:rPr>
              <a:t>3. Are there some specific customer group that is more likely to respond to certain types of promotions?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472" name="Google Shape;1472;g2eec892ff6f_2_153"/>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473" name="Google Shape;1473;g2eec892ff6f_2_153"/>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74" name="Google Shape;1474;g2eec892ff6f_2_153"/>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475" name="Google Shape;1475;g2eec892ff6f_2_153"/>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476" name="Google Shape;1476;g2eec892ff6f_2_153"/>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477" name="Google Shape;1477;g2eec892ff6f_2_153"/>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478" name="Google Shape;1478;g2eec892ff6f_2_153"/>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79" name="Google Shape;1479;g2eec892ff6f_2_153"/>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480" name="Google Shape;1480;g2eec892ff6f_2_153"/>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1" name="Google Shape;1481;g2eec892ff6f_2_153"/>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482" name="Google Shape;1482;g2eec892ff6f_2_153"/>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483" name="Google Shape;1483;g2eec892ff6f_2_153"/>
          <p:cNvPicPr preferRelativeResize="0"/>
          <p:nvPr/>
        </p:nvPicPr>
        <p:blipFill>
          <a:blip r:embed="rId5">
            <a:alphaModFix/>
          </a:blip>
          <a:stretch>
            <a:fillRect/>
          </a:stretch>
        </p:blipFill>
        <p:spPr>
          <a:xfrm>
            <a:off x="17525" y="1661623"/>
            <a:ext cx="9144003" cy="2152055"/>
          </a:xfrm>
          <a:prstGeom prst="rect">
            <a:avLst/>
          </a:prstGeom>
          <a:noFill/>
          <a:ln>
            <a:noFill/>
          </a:ln>
        </p:spPr>
      </p:pic>
      <p:sp>
        <p:nvSpPr>
          <p:cNvPr id="1484" name="Google Shape;1484;g2eec892ff6f_2_153"/>
          <p:cNvSpPr txBox="1"/>
          <p:nvPr/>
        </p:nvSpPr>
        <p:spPr>
          <a:xfrm>
            <a:off x="275075" y="4359800"/>
            <a:ext cx="85527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"text": "There is not enough information in the context to determine which type of customers are most likely to respond to specific types of marketing promotions."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g2eec892ff6f_2_176"/>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0" name="Google Shape;1490;g2eec892ff6f_2_176"/>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4</a:t>
            </a:r>
            <a:endParaRPr sz="1300">
              <a:solidFill>
                <a:schemeClr val="lt1"/>
              </a:solidFill>
              <a:latin typeface="Arial"/>
              <a:ea typeface="Arial"/>
              <a:cs typeface="Arial"/>
              <a:sym typeface="Arial"/>
            </a:endParaRPr>
          </a:p>
        </p:txBody>
      </p:sp>
      <p:sp>
        <p:nvSpPr>
          <p:cNvPr id="1491" name="Google Shape;1491;g2eec892ff6f_2_176"/>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492" name="Google Shape;1492;g2eec892ff6f_2_176"/>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493" name="Google Shape;1493;g2eec892ff6f_2_176"/>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4. Generate the best content of future Tourism promotional emails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494" name="Google Shape;1494;g2eec892ff6f_2_176"/>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495" name="Google Shape;1495;g2eec892ff6f_2_176"/>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96" name="Google Shape;1496;g2eec892ff6f_2_176"/>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497" name="Google Shape;1497;g2eec892ff6f_2_176"/>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498" name="Google Shape;1498;g2eec892ff6f_2_176"/>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499" name="Google Shape;1499;g2eec892ff6f_2_176"/>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500" name="Google Shape;1500;g2eec892ff6f_2_176"/>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01" name="Google Shape;1501;g2eec892ff6f_2_176"/>
          <p:cNvPicPr preferRelativeResize="0"/>
          <p:nvPr/>
        </p:nvPicPr>
        <p:blipFill rotWithShape="1">
          <a:blip r:embed="rId4">
            <a:alphaModFix/>
          </a:blip>
          <a:srcRect b="0" l="0" r="0" t="0"/>
          <a:stretch/>
        </p:blipFill>
        <p:spPr>
          <a:xfrm>
            <a:off x="157288" y="772047"/>
            <a:ext cx="8445600" cy="19506"/>
          </a:xfrm>
          <a:prstGeom prst="rect">
            <a:avLst/>
          </a:prstGeom>
          <a:noFill/>
          <a:ln>
            <a:noFill/>
          </a:ln>
        </p:spPr>
      </p:pic>
      <p:sp>
        <p:nvSpPr>
          <p:cNvPr id="1502" name="Google Shape;1502;g2eec892ff6f_2_176"/>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3" name="Google Shape;1503;g2eec892ff6f_2_176"/>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504" name="Google Shape;1504;g2eec892ff6f_2_176"/>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505" name="Google Shape;1505;g2eec892ff6f_2_176"/>
          <p:cNvPicPr preferRelativeResize="0"/>
          <p:nvPr/>
        </p:nvPicPr>
        <p:blipFill>
          <a:blip r:embed="rId5">
            <a:alphaModFix/>
          </a:blip>
          <a:stretch>
            <a:fillRect/>
          </a:stretch>
        </p:blipFill>
        <p:spPr>
          <a:xfrm>
            <a:off x="17525" y="1699597"/>
            <a:ext cx="9144003" cy="212973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g2eec892ff6f_2_198"/>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1" name="Google Shape;1511;g2eec892ff6f_2_198"/>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4</a:t>
            </a:r>
            <a:endParaRPr sz="1300">
              <a:solidFill>
                <a:schemeClr val="lt1"/>
              </a:solidFill>
              <a:latin typeface="Arial"/>
              <a:ea typeface="Arial"/>
              <a:cs typeface="Arial"/>
              <a:sym typeface="Arial"/>
            </a:endParaRPr>
          </a:p>
        </p:txBody>
      </p:sp>
      <p:sp>
        <p:nvSpPr>
          <p:cNvPr id="1512" name="Google Shape;1512;g2eec892ff6f_2_198"/>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513" name="Google Shape;1513;g2eec892ff6f_2_198"/>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514" name="Google Shape;1514;g2eec892ff6f_2_198"/>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515" name="Google Shape;1515;g2eec892ff6f_2_198"/>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16" name="Google Shape;1516;g2eec892ff6f_2_19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517" name="Google Shape;1517;g2eec892ff6f_2_198"/>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518" name="Google Shape;1518;g2eec892ff6f_2_198"/>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519" name="Google Shape;1519;g2eec892ff6f_2_198"/>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520" name="Google Shape;1520;g2eec892ff6f_2_198"/>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21" name="Google Shape;1521;g2eec892ff6f_2_198"/>
          <p:cNvPicPr preferRelativeResize="0"/>
          <p:nvPr/>
        </p:nvPicPr>
        <p:blipFill rotWithShape="1">
          <a:blip r:embed="rId4">
            <a:alphaModFix/>
          </a:blip>
          <a:srcRect b="0" l="0" r="0" t="0"/>
          <a:stretch/>
        </p:blipFill>
        <p:spPr>
          <a:xfrm>
            <a:off x="157288" y="695847"/>
            <a:ext cx="8445600" cy="19506"/>
          </a:xfrm>
          <a:prstGeom prst="rect">
            <a:avLst/>
          </a:prstGeom>
          <a:noFill/>
          <a:ln>
            <a:noFill/>
          </a:ln>
        </p:spPr>
      </p:pic>
      <p:sp>
        <p:nvSpPr>
          <p:cNvPr id="1522" name="Google Shape;1522;g2eec892ff6f_2_198"/>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523" name="Google Shape;1523;g2eec892ff6f_2_198"/>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524" name="Google Shape;1524;g2eec892ff6f_2_198"/>
          <p:cNvSpPr txBox="1"/>
          <p:nvPr/>
        </p:nvSpPr>
        <p:spPr>
          <a:xfrm>
            <a:off x="193050" y="616575"/>
            <a:ext cx="8572500" cy="314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US" sz="1100">
                <a:solidFill>
                  <a:schemeClr val="dk1"/>
                </a:solidFill>
              </a:rPr>
              <a:t>Embark on Unforgettable Adventures with Our Exclusive Experiences</a:t>
            </a:r>
            <a:endParaRPr b="1"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US" sz="1100">
                <a:solidFill>
                  <a:schemeClr val="dk1"/>
                </a:solidFill>
              </a:rPr>
              <a:t>Body:</a:t>
            </a:r>
            <a:br>
              <a:rPr b="1" lang="en-US" sz="1100">
                <a:solidFill>
                  <a:schemeClr val="dk1"/>
                </a:solidFill>
              </a:rPr>
            </a:br>
            <a:r>
              <a:rPr lang="en-US" sz="1100">
                <a:solidFill>
                  <a:schemeClr val="dk1"/>
                </a:solidFill>
              </a:rPr>
              <a:t>Prepare yourself for an extraordinary journey as we unveil our captivating selection of exclusive experiences, meticulously curated to elevate your travel adventures to unparalleled heights.</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Private After-Hours Duomo Tour, Florence</a:t>
            </a:r>
            <a:br>
              <a:rPr b="1" lang="en-US" sz="1100">
                <a:solidFill>
                  <a:schemeClr val="dk1"/>
                </a:solidFill>
              </a:rPr>
            </a:br>
            <a:r>
              <a:rPr lang="en-US" sz="1100">
                <a:solidFill>
                  <a:schemeClr val="dk1"/>
                </a:solidFill>
              </a:rPr>
              <a:t>Explore the iconic Duomo from top to bottom after dark. Witness the cathedral's closing ceremony with the Key Master, an experience reserved exclusively for a select few.</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Alone in the Alcazar Exclusive Early Access Tour, Seville</a:t>
            </a:r>
            <a:br>
              <a:rPr b="1" lang="en-US" sz="1100">
                <a:solidFill>
                  <a:schemeClr val="dk1"/>
                </a:solidFill>
              </a:rPr>
            </a:br>
            <a:r>
              <a:rPr lang="en-US" sz="1100">
                <a:solidFill>
                  <a:schemeClr val="dk1"/>
                </a:solidFill>
              </a:rPr>
              <a:t>Immerse yourself in the artistic heart of Seville on a private, after-hours tour. Skip the lines, relish in a secret vineyard tasting, and experience breathtaking Sacr-Coeur views.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Voyage to the Falls Boat Tour, Niagara Falls</a:t>
            </a:r>
            <a:br>
              <a:rPr b="1" lang="en-US" sz="1100">
                <a:solidFill>
                  <a:schemeClr val="dk1"/>
                </a:solidFill>
              </a:rPr>
            </a:br>
            <a:r>
              <a:rPr lang="en-US" sz="1100">
                <a:solidFill>
                  <a:schemeClr val="dk1"/>
                </a:solidFill>
              </a:rPr>
              <a:t>Get up close and personal with the thundering Niagara Falls on an exhilarating boat tour. Feel the spray on your face and capture awe-inspiring memories.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Taste of Montmartre, Paris</a:t>
            </a:r>
            <a:br>
              <a:rPr b="1" lang="en-US" sz="1100">
                <a:solidFill>
                  <a:schemeClr val="dk1"/>
                </a:solidFill>
              </a:rPr>
            </a:br>
            <a:r>
              <a:rPr lang="en-US" sz="1100">
                <a:solidFill>
                  <a:schemeClr val="dk1"/>
                </a:solidFill>
              </a:rPr>
              <a:t>Join us for a unique afternoon tea while taking in stunning views of London's iconic landmarks. Indulge in exquisite finger foods and premium tea service as you sail.</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Crafted Pizza in Trastevere, Rome</a:t>
            </a:r>
            <a:br>
              <a:rPr b="1" lang="en-US" sz="1100">
                <a:solidFill>
                  <a:schemeClr val="dk1"/>
                </a:solidFill>
              </a:rPr>
            </a:br>
            <a:r>
              <a:rPr lang="en-US" sz="1100">
                <a:solidFill>
                  <a:schemeClr val="dk1"/>
                </a:solidFill>
              </a:rPr>
              <a:t>Uncover the secrets of Italy's pizza royalty on a small group journey. Master dough-making under a renowned chef and savor an authentic Roman meal.</a:t>
            </a:r>
            <a:endParaRPr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US" sz="1100">
                <a:solidFill>
                  <a:schemeClr val="dk1"/>
                </a:solidFill>
              </a:rPr>
              <a:t>Call to Action:</a:t>
            </a:r>
            <a:br>
              <a:rPr b="1" lang="en-US" sz="1100">
                <a:solidFill>
                  <a:schemeClr val="dk1"/>
                </a:solidFill>
              </a:rPr>
            </a:br>
            <a:r>
              <a:rPr lang="en-US" sz="1100">
                <a:solidFill>
                  <a:schemeClr val="dk1"/>
                </a:solidFill>
              </a:rPr>
              <a:t>Don't wait to create memories that will last a lifetime! Book your exclusive experience today and embark on an adventure that will captivate your senses and ignite your wanderlust. Visit our website or contact our concierge team for more information and to secure your spot.</a:t>
            </a:r>
            <a:endParaRPr sz="1100">
              <a:solidFill>
                <a:schemeClr val="dk1"/>
              </a:solidFill>
            </a:endParaRPr>
          </a:p>
          <a:p>
            <a:pPr indent="0" lvl="0" marL="0" rtl="0" algn="l">
              <a:lnSpc>
                <a:spcPct val="100000"/>
              </a:lnSpc>
              <a:spcBef>
                <a:spcPts val="1200"/>
              </a:spcBef>
              <a:spcAft>
                <a:spcPts val="0"/>
              </a:spcAft>
              <a:buNone/>
            </a:pPr>
            <a:r>
              <a:t/>
            </a:r>
            <a:endParaRPr/>
          </a:p>
        </p:txBody>
      </p:sp>
      <p:sp>
        <p:nvSpPr>
          <p:cNvPr id="1525" name="Google Shape;1525;g2eec892ff6f_2_198"/>
          <p:cNvSpPr/>
          <p:nvPr/>
        </p:nvSpPr>
        <p:spPr>
          <a:xfrm>
            <a:off x="178050" y="337552"/>
            <a:ext cx="8787900" cy="3291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4. Generate the best content of future Tourism promotional emails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8"/>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3</a:t>
            </a:r>
            <a:endParaRPr sz="1300">
              <a:solidFill>
                <a:schemeClr val="lt1"/>
              </a:solidFill>
              <a:latin typeface="Arial"/>
              <a:ea typeface="Arial"/>
              <a:cs typeface="Arial"/>
              <a:sym typeface="Arial"/>
            </a:endParaRPr>
          </a:p>
        </p:txBody>
      </p:sp>
      <p:sp>
        <p:nvSpPr>
          <p:cNvPr id="132" name="Google Shape;132;p8"/>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33" name="Google Shape;133;p8"/>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34" name="Google Shape;134;p8"/>
          <p:cNvSpPr/>
          <p:nvPr/>
        </p:nvSpPr>
        <p:spPr>
          <a:xfrm>
            <a:off x="157480" y="294005"/>
            <a:ext cx="8787765" cy="6496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3. Are there some specific customer group that is more likely to respond </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to certain types of marketing promotions?</a:t>
            </a:r>
            <a:endParaRPr b="1" sz="1600">
              <a:solidFill>
                <a:schemeClr val="dk1"/>
              </a:solidFill>
              <a:latin typeface="Microsoft YaHei"/>
              <a:ea typeface="Microsoft YaHei"/>
              <a:cs typeface="Microsoft YaHei"/>
              <a:sym typeface="Microsoft YaHei"/>
            </a:endParaRPr>
          </a:p>
        </p:txBody>
      </p:sp>
      <p:sp>
        <p:nvSpPr>
          <p:cNvPr id="135" name="Google Shape;135;p8"/>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36" name="Google Shape;136;p8"/>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37" name="Google Shape;137;p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38" name="Google Shape;138;p8"/>
          <p:cNvSpPr/>
          <p:nvPr/>
        </p:nvSpPr>
        <p:spPr>
          <a:xfrm>
            <a:off x="193040" y="205930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39" name="Google Shape;139;p8"/>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40" name="Google Shape;140;p8"/>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41" name="Google Shape;141;p8"/>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42" name="Google Shape;142;p8"/>
          <p:cNvPicPr preferRelativeResize="0"/>
          <p:nvPr/>
        </p:nvPicPr>
        <p:blipFill rotWithShape="1">
          <a:blip r:embed="rId4">
            <a:alphaModFix/>
          </a:blip>
          <a:srcRect b="0" l="0" r="0" t="0"/>
          <a:stretch/>
        </p:blipFill>
        <p:spPr>
          <a:xfrm>
            <a:off x="157288" y="848247"/>
            <a:ext cx="8445600" cy="19506"/>
          </a:xfrm>
          <a:prstGeom prst="rect">
            <a:avLst/>
          </a:prstGeom>
          <a:noFill/>
          <a:ln>
            <a:noFill/>
          </a:ln>
        </p:spPr>
      </p:pic>
      <p:sp>
        <p:nvSpPr>
          <p:cNvPr id="143" name="Google Shape;143;p8"/>
          <p:cNvSpPr/>
          <p:nvPr/>
        </p:nvSpPr>
        <p:spPr>
          <a:xfrm>
            <a:off x="207010" y="1615440"/>
            <a:ext cx="8395970" cy="26035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8"/>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45" name="Google Shape;145;p8"/>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46" name="Google Shape;146;p8"/>
          <p:cNvPicPr preferRelativeResize="0"/>
          <p:nvPr/>
        </p:nvPicPr>
        <p:blipFill rotWithShape="1">
          <a:blip r:embed="rId5">
            <a:alphaModFix/>
          </a:blip>
          <a:srcRect b="0" l="0" r="0" t="0"/>
          <a:stretch/>
        </p:blipFill>
        <p:spPr>
          <a:xfrm>
            <a:off x="278765" y="1968500"/>
            <a:ext cx="8203565" cy="189738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g2eec892ff6f_2_220"/>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1" name="Google Shape;1531;g2eec892ff6f_2_220"/>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5</a:t>
            </a:r>
            <a:endParaRPr sz="1300">
              <a:solidFill>
                <a:schemeClr val="lt1"/>
              </a:solidFill>
              <a:latin typeface="Arial"/>
              <a:ea typeface="Arial"/>
              <a:cs typeface="Arial"/>
              <a:sym typeface="Arial"/>
            </a:endParaRPr>
          </a:p>
        </p:txBody>
      </p:sp>
      <p:sp>
        <p:nvSpPr>
          <p:cNvPr id="1532" name="Google Shape;1532;g2eec892ff6f_2_220"/>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533" name="Google Shape;1533;g2eec892ff6f_2_220"/>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534" name="Google Shape;1534;g2eec892ff6f_2_220"/>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5. What are the sentiment and the theme of these Tourism emails?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535" name="Google Shape;1535;g2eec892ff6f_2_220"/>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536" name="Google Shape;1536;g2eec892ff6f_2_220"/>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37" name="Google Shape;1537;g2eec892ff6f_2_220"/>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538" name="Google Shape;1538;g2eec892ff6f_2_220"/>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539" name="Google Shape;1539;g2eec892ff6f_2_220"/>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540" name="Google Shape;1540;g2eec892ff6f_2_220"/>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541" name="Google Shape;1541;g2eec892ff6f_2_220"/>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42" name="Google Shape;1542;g2eec892ff6f_2_220"/>
          <p:cNvPicPr preferRelativeResize="0"/>
          <p:nvPr/>
        </p:nvPicPr>
        <p:blipFill rotWithShape="1">
          <a:blip r:embed="rId4">
            <a:alphaModFix/>
          </a:blip>
          <a:srcRect b="0" l="0" r="0" t="0"/>
          <a:stretch/>
        </p:blipFill>
        <p:spPr>
          <a:xfrm>
            <a:off x="157288" y="772047"/>
            <a:ext cx="8445600" cy="19506"/>
          </a:xfrm>
          <a:prstGeom prst="rect">
            <a:avLst/>
          </a:prstGeom>
          <a:noFill/>
          <a:ln>
            <a:noFill/>
          </a:ln>
        </p:spPr>
      </p:pic>
      <p:sp>
        <p:nvSpPr>
          <p:cNvPr id="1543" name="Google Shape;1543;g2eec892ff6f_2_220"/>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4" name="Google Shape;1544;g2eec892ff6f_2_220"/>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545" name="Google Shape;1545;g2eec892ff6f_2_220"/>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546" name="Google Shape;1546;g2eec892ff6f_2_220"/>
          <p:cNvPicPr preferRelativeResize="0"/>
          <p:nvPr/>
        </p:nvPicPr>
        <p:blipFill>
          <a:blip r:embed="rId5">
            <a:alphaModFix/>
          </a:blip>
          <a:stretch>
            <a:fillRect/>
          </a:stretch>
        </p:blipFill>
        <p:spPr>
          <a:xfrm>
            <a:off x="-20575" y="1764761"/>
            <a:ext cx="9144003" cy="217438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g2eec892ff6f_2_240"/>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2" name="Google Shape;1552;g2eec892ff6f_2_240"/>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5</a:t>
            </a:r>
            <a:endParaRPr sz="1300">
              <a:solidFill>
                <a:schemeClr val="lt1"/>
              </a:solidFill>
              <a:latin typeface="Arial"/>
              <a:ea typeface="Arial"/>
              <a:cs typeface="Arial"/>
              <a:sym typeface="Arial"/>
            </a:endParaRPr>
          </a:p>
        </p:txBody>
      </p:sp>
      <p:sp>
        <p:nvSpPr>
          <p:cNvPr id="1553" name="Google Shape;1553;g2eec892ff6f_2_240"/>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554" name="Google Shape;1554;g2eec892ff6f_2_240"/>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555" name="Google Shape;1555;g2eec892ff6f_2_240"/>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556" name="Google Shape;1556;g2eec892ff6f_2_240"/>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57" name="Google Shape;1557;g2eec892ff6f_2_240"/>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558" name="Google Shape;1558;g2eec892ff6f_2_240"/>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559" name="Google Shape;1559;g2eec892ff6f_2_240"/>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560" name="Google Shape;1560;g2eec892ff6f_2_240"/>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561" name="Google Shape;1561;g2eec892ff6f_2_240"/>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62" name="Google Shape;1562;g2eec892ff6f_2_240"/>
          <p:cNvPicPr preferRelativeResize="0"/>
          <p:nvPr/>
        </p:nvPicPr>
        <p:blipFill rotWithShape="1">
          <a:blip r:embed="rId4">
            <a:alphaModFix/>
          </a:blip>
          <a:srcRect b="0" l="0" r="0" t="0"/>
          <a:stretch/>
        </p:blipFill>
        <p:spPr>
          <a:xfrm>
            <a:off x="157288" y="695847"/>
            <a:ext cx="8445600" cy="19506"/>
          </a:xfrm>
          <a:prstGeom prst="rect">
            <a:avLst/>
          </a:prstGeom>
          <a:noFill/>
          <a:ln>
            <a:noFill/>
          </a:ln>
        </p:spPr>
      </p:pic>
      <p:sp>
        <p:nvSpPr>
          <p:cNvPr id="1563" name="Google Shape;1563;g2eec892ff6f_2_240"/>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564" name="Google Shape;1564;g2eec892ff6f_2_240"/>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565" name="Google Shape;1565;g2eec892ff6f_2_240"/>
          <p:cNvSpPr txBox="1"/>
          <p:nvPr/>
        </p:nvSpPr>
        <p:spPr>
          <a:xfrm>
            <a:off x="193050" y="616575"/>
            <a:ext cx="8572500" cy="314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566" name="Google Shape;1566;g2eec892ff6f_2_240"/>
          <p:cNvSpPr/>
          <p:nvPr/>
        </p:nvSpPr>
        <p:spPr>
          <a:xfrm>
            <a:off x="178050" y="337552"/>
            <a:ext cx="8787900" cy="3291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5. What are the sentiment and the theme of these Tourism emails?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pic>
        <p:nvPicPr>
          <p:cNvPr id="1567" name="Google Shape;1567;g2eec892ff6f_2_240"/>
          <p:cNvPicPr preferRelativeResize="0"/>
          <p:nvPr/>
        </p:nvPicPr>
        <p:blipFill>
          <a:blip r:embed="rId5">
            <a:alphaModFix/>
          </a:blip>
          <a:stretch>
            <a:fillRect/>
          </a:stretch>
        </p:blipFill>
        <p:spPr>
          <a:xfrm>
            <a:off x="1327799" y="744550"/>
            <a:ext cx="5846150" cy="4315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g2eec892ff6f_2_264"/>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3" name="Google Shape;1573;g2eec892ff6f_2_264"/>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5</a:t>
            </a:r>
            <a:endParaRPr sz="1300">
              <a:solidFill>
                <a:schemeClr val="lt1"/>
              </a:solidFill>
              <a:latin typeface="Arial"/>
              <a:ea typeface="Arial"/>
              <a:cs typeface="Arial"/>
              <a:sym typeface="Arial"/>
            </a:endParaRPr>
          </a:p>
        </p:txBody>
      </p:sp>
      <p:sp>
        <p:nvSpPr>
          <p:cNvPr id="1574" name="Google Shape;1574;g2eec892ff6f_2_264"/>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575" name="Google Shape;1575;g2eec892ff6f_2_264"/>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576" name="Google Shape;1576;g2eec892ff6f_2_264"/>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77" name="Google Shape;1577;g2eec892ff6f_2_264"/>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578" name="Google Shape;1578;g2eec892ff6f_2_264"/>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579" name="Google Shape;1579;g2eec892ff6f_2_264"/>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580" name="Google Shape;1580;g2eec892ff6f_2_264"/>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81" name="Google Shape;1581;g2eec892ff6f_2_264"/>
          <p:cNvPicPr preferRelativeResize="0"/>
          <p:nvPr/>
        </p:nvPicPr>
        <p:blipFill rotWithShape="1">
          <a:blip r:embed="rId4">
            <a:alphaModFix/>
          </a:blip>
          <a:srcRect b="0" l="0" r="0" t="0"/>
          <a:stretch/>
        </p:blipFill>
        <p:spPr>
          <a:xfrm>
            <a:off x="157288" y="695847"/>
            <a:ext cx="8445600" cy="19506"/>
          </a:xfrm>
          <a:prstGeom prst="rect">
            <a:avLst/>
          </a:prstGeom>
          <a:noFill/>
          <a:ln>
            <a:noFill/>
          </a:ln>
        </p:spPr>
      </p:pic>
      <p:sp>
        <p:nvSpPr>
          <p:cNvPr id="1582" name="Google Shape;1582;g2eec892ff6f_2_264"/>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583" name="Google Shape;1583;g2eec892ff6f_2_264"/>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584" name="Google Shape;1584;g2eec892ff6f_2_264"/>
          <p:cNvSpPr txBox="1"/>
          <p:nvPr/>
        </p:nvSpPr>
        <p:spPr>
          <a:xfrm>
            <a:off x="6313250" y="2733050"/>
            <a:ext cx="2591400" cy="122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t>Positive(29) &gt; Negative(1)</a:t>
            </a:r>
            <a:endParaRPr/>
          </a:p>
        </p:txBody>
      </p:sp>
      <p:sp>
        <p:nvSpPr>
          <p:cNvPr id="1585" name="Google Shape;1585;g2eec892ff6f_2_264"/>
          <p:cNvSpPr/>
          <p:nvPr/>
        </p:nvSpPr>
        <p:spPr>
          <a:xfrm>
            <a:off x="178050" y="185152"/>
            <a:ext cx="8787900" cy="3291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5. What are the sentiment and the theme of these Tourism emails?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pic>
        <p:nvPicPr>
          <p:cNvPr id="1586" name="Google Shape;1586;g2eec892ff6f_2_264"/>
          <p:cNvPicPr preferRelativeResize="0"/>
          <p:nvPr/>
        </p:nvPicPr>
        <p:blipFill>
          <a:blip r:embed="rId5">
            <a:alphaModFix/>
          </a:blip>
          <a:stretch>
            <a:fillRect/>
          </a:stretch>
        </p:blipFill>
        <p:spPr>
          <a:xfrm>
            <a:off x="1201549" y="559237"/>
            <a:ext cx="4670349" cy="3882274"/>
          </a:xfrm>
          <a:prstGeom prst="rect">
            <a:avLst/>
          </a:prstGeom>
          <a:noFill/>
          <a:ln>
            <a:noFill/>
          </a:ln>
        </p:spPr>
      </p:pic>
      <p:pic>
        <p:nvPicPr>
          <p:cNvPr id="1587" name="Google Shape;1587;g2eec892ff6f_2_264"/>
          <p:cNvPicPr preferRelativeResize="0"/>
          <p:nvPr/>
        </p:nvPicPr>
        <p:blipFill>
          <a:blip r:embed="rId6">
            <a:alphaModFix/>
          </a:blip>
          <a:stretch>
            <a:fillRect/>
          </a:stretch>
        </p:blipFill>
        <p:spPr>
          <a:xfrm>
            <a:off x="1201550" y="4424680"/>
            <a:ext cx="4670351" cy="76976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g2eec892ff6f_2_286"/>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3" name="Google Shape;1593;g2eec892ff6f_2_286"/>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6</a:t>
            </a:r>
            <a:endParaRPr sz="1300">
              <a:solidFill>
                <a:schemeClr val="lt1"/>
              </a:solidFill>
              <a:latin typeface="Arial"/>
              <a:ea typeface="Arial"/>
              <a:cs typeface="Arial"/>
              <a:sym typeface="Arial"/>
            </a:endParaRPr>
          </a:p>
        </p:txBody>
      </p:sp>
      <p:sp>
        <p:nvSpPr>
          <p:cNvPr id="1594" name="Google Shape;1594;g2eec892ff6f_2_286"/>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595" name="Google Shape;1595;g2eec892ff6f_2_286"/>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596" name="Google Shape;1596;g2eec892ff6f_2_286"/>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6. What common themes or offers are most frequently mentioned in these Tourism emails?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597" name="Google Shape;1597;g2eec892ff6f_2_286"/>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598" name="Google Shape;1598;g2eec892ff6f_2_286"/>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99" name="Google Shape;1599;g2eec892ff6f_2_286"/>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600" name="Google Shape;1600;g2eec892ff6f_2_286"/>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601" name="Google Shape;1601;g2eec892ff6f_2_286"/>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602" name="Google Shape;1602;g2eec892ff6f_2_286"/>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603" name="Google Shape;1603;g2eec892ff6f_2_286"/>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604" name="Google Shape;1604;g2eec892ff6f_2_286"/>
          <p:cNvPicPr preferRelativeResize="0"/>
          <p:nvPr/>
        </p:nvPicPr>
        <p:blipFill rotWithShape="1">
          <a:blip r:embed="rId4">
            <a:alphaModFix/>
          </a:blip>
          <a:srcRect b="0" l="0" r="0" t="0"/>
          <a:stretch/>
        </p:blipFill>
        <p:spPr>
          <a:xfrm>
            <a:off x="157288" y="772047"/>
            <a:ext cx="8445600" cy="19506"/>
          </a:xfrm>
          <a:prstGeom prst="rect">
            <a:avLst/>
          </a:prstGeom>
          <a:noFill/>
          <a:ln>
            <a:noFill/>
          </a:ln>
        </p:spPr>
      </p:pic>
      <p:sp>
        <p:nvSpPr>
          <p:cNvPr id="1605" name="Google Shape;1605;g2eec892ff6f_2_286"/>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6" name="Google Shape;1606;g2eec892ff6f_2_286"/>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607" name="Google Shape;1607;g2eec892ff6f_2_286"/>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608" name="Google Shape;1608;g2eec892ff6f_2_286"/>
          <p:cNvPicPr preferRelativeResize="0"/>
          <p:nvPr/>
        </p:nvPicPr>
        <p:blipFill>
          <a:blip r:embed="rId5">
            <a:alphaModFix/>
          </a:blip>
          <a:stretch>
            <a:fillRect/>
          </a:stretch>
        </p:blipFill>
        <p:spPr>
          <a:xfrm>
            <a:off x="17525" y="1448904"/>
            <a:ext cx="9144003" cy="210294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g2eec892ff6f_2_48"/>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4" name="Google Shape;1614;g2eec892ff6f_2_48"/>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6</a:t>
            </a:r>
            <a:endParaRPr sz="1300">
              <a:solidFill>
                <a:schemeClr val="lt1"/>
              </a:solidFill>
              <a:latin typeface="Arial"/>
              <a:ea typeface="Arial"/>
              <a:cs typeface="Arial"/>
              <a:sym typeface="Arial"/>
            </a:endParaRPr>
          </a:p>
        </p:txBody>
      </p:sp>
      <p:sp>
        <p:nvSpPr>
          <p:cNvPr id="1615" name="Google Shape;1615;g2eec892ff6f_2_48"/>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616" name="Google Shape;1616;g2eec892ff6f_2_48"/>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617" name="Google Shape;1617;g2eec892ff6f_2_48"/>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618" name="Google Shape;1618;g2eec892ff6f_2_48"/>
          <p:cNvSpPr/>
          <p:nvPr/>
        </p:nvSpPr>
        <p:spPr>
          <a:xfrm>
            <a:off x="193040" y="1737360"/>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619" name="Google Shape;1619;g2eec892ff6f_2_48"/>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620" name="Google Shape;1620;g2eec892ff6f_2_4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621" name="Google Shape;1621;g2eec892ff6f_2_48"/>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622" name="Google Shape;1622;g2eec892ff6f_2_48"/>
          <p:cNvSpPr/>
          <p:nvPr/>
        </p:nvSpPr>
        <p:spPr>
          <a:xfrm>
            <a:off x="4559300" y="307530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623" name="Google Shape;1623;g2eec892ff6f_2_48"/>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624" name="Google Shape;1624;g2eec892ff6f_2_48"/>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625" name="Google Shape;1625;g2eec892ff6f_2_48"/>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626" name="Google Shape;1626;g2eec892ff6f_2_48"/>
          <p:cNvSpPr txBox="1"/>
          <p:nvPr/>
        </p:nvSpPr>
        <p:spPr>
          <a:xfrm>
            <a:off x="193050" y="136375"/>
            <a:ext cx="8602200" cy="472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Clr>
                <a:schemeClr val="dk1"/>
              </a:buClr>
              <a:buSzPts val="1100"/>
              <a:buFont typeface="Arial"/>
              <a:buNone/>
            </a:pPr>
            <a:r>
              <a:rPr b="1" lang="en-US" sz="1300">
                <a:solidFill>
                  <a:schemeClr val="dk1"/>
                </a:solidFill>
              </a:rPr>
              <a:t>Common Themes:</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Exclusive Experiences and Access:</a:t>
            </a:r>
            <a:br>
              <a:rPr b="1" lang="en-US" sz="1100">
                <a:solidFill>
                  <a:schemeClr val="dk1"/>
                </a:solidFill>
              </a:rPr>
            </a:br>
            <a:r>
              <a:rPr lang="en-US" sz="1100">
                <a:solidFill>
                  <a:schemeClr val="dk1"/>
                </a:solidFill>
              </a:rPr>
              <a:t>These emails often offer unique and exclusive experiences, such as after-hours access to attractions, private tours, and VIP cruises.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Memorable Moments:</a:t>
            </a:r>
            <a:br>
              <a:rPr b="1" lang="en-US" sz="1100">
                <a:solidFill>
                  <a:schemeClr val="dk1"/>
                </a:solidFill>
              </a:rPr>
            </a:br>
            <a:r>
              <a:rPr lang="en-US" sz="1100">
                <a:solidFill>
                  <a:schemeClr val="dk1"/>
                </a:solidFill>
              </a:rPr>
              <a:t>Emphasis is placed on creating unforgettable memories and special occasions, including Valentine's Day, Mother's Day, and family vacations.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Culinary Delights:</a:t>
            </a:r>
            <a:br>
              <a:rPr b="1" lang="en-US" sz="1100">
                <a:solidFill>
                  <a:schemeClr val="dk1"/>
                </a:solidFill>
              </a:rPr>
            </a:br>
            <a:r>
              <a:rPr lang="en-US" sz="1100">
                <a:solidFill>
                  <a:schemeClr val="dk1"/>
                </a:solidFill>
              </a:rPr>
              <a:t>Focus on culinary experiences such as food tours, cooking classes, and fine dining cruises.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Historical and Cultural Immersion:</a:t>
            </a:r>
            <a:br>
              <a:rPr b="1" lang="en-US" sz="1100">
                <a:solidFill>
                  <a:schemeClr val="dk1"/>
                </a:solidFill>
              </a:rPr>
            </a:br>
            <a:r>
              <a:rPr lang="en-US" sz="1100">
                <a:solidFill>
                  <a:schemeClr val="dk1"/>
                </a:solidFill>
              </a:rPr>
              <a:t>Offering historical and cultural experiences, such as guided tours of iconic landmarks, visits to museums, and historical reenactments.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Seasonal Experiences:</a:t>
            </a:r>
            <a:br>
              <a:rPr b="1" lang="en-US" sz="1100">
                <a:solidFill>
                  <a:schemeClr val="dk1"/>
                </a:solidFill>
              </a:rPr>
            </a:br>
            <a:r>
              <a:rPr lang="en-US" sz="1100">
                <a:solidFill>
                  <a:schemeClr val="dk1"/>
                </a:solidFill>
              </a:rPr>
              <a:t>Featuring seasonal offers like cherry blossom viewing cruises in the spring and holiday-themed events in the winter.</a:t>
            </a:r>
            <a:endParaRPr sz="1100">
              <a:solidFill>
                <a:schemeClr val="dk1"/>
              </a:solidFill>
            </a:endParaRPr>
          </a:p>
          <a:p>
            <a:pPr indent="0" lvl="0" marL="0" rtl="0" algn="l">
              <a:lnSpc>
                <a:spcPct val="100000"/>
              </a:lnSpc>
              <a:spcBef>
                <a:spcPts val="1400"/>
              </a:spcBef>
              <a:spcAft>
                <a:spcPts val="0"/>
              </a:spcAft>
              <a:buNone/>
            </a:pPr>
            <a:r>
              <a:rPr b="1" lang="en-US" sz="1300">
                <a:solidFill>
                  <a:schemeClr val="dk1"/>
                </a:solidFill>
              </a:rPr>
              <a:t>Common Offers:</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Discounts and Promotions:</a:t>
            </a:r>
            <a:br>
              <a:rPr b="1" lang="en-US" sz="1100">
                <a:solidFill>
                  <a:schemeClr val="dk1"/>
                </a:solidFill>
              </a:rPr>
            </a:br>
            <a:r>
              <a:rPr lang="en-US" sz="1100">
                <a:solidFill>
                  <a:schemeClr val="dk1"/>
                </a:solidFill>
              </a:rPr>
              <a:t>Includes deals and promotions on experiences, such as Black Friday deals and early booking incentives.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Free Gifts and Bonuses:</a:t>
            </a:r>
            <a:br>
              <a:rPr b="1" lang="en-US" sz="1100">
                <a:solidFill>
                  <a:schemeClr val="dk1"/>
                </a:solidFill>
              </a:rPr>
            </a:br>
            <a:r>
              <a:rPr lang="en-US" sz="1100">
                <a:solidFill>
                  <a:schemeClr val="dk1"/>
                </a:solidFill>
              </a:rPr>
              <a:t>Some emails offer free gifts or bonuses, such as gift cards and complimentary drinks with purchases.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Package Deals:</a:t>
            </a:r>
            <a:br>
              <a:rPr b="1" lang="en-US" sz="1100">
                <a:solidFill>
                  <a:schemeClr val="dk1"/>
                </a:solidFill>
              </a:rPr>
            </a:br>
            <a:r>
              <a:rPr lang="en-US" sz="1100">
                <a:solidFill>
                  <a:schemeClr val="dk1"/>
                </a:solidFill>
              </a:rPr>
              <a:t>Often includes package deals that combine multiple experiences, such as dinner and a show, or a tour and a meal.</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Personalized Recommendations:</a:t>
            </a:r>
            <a:br>
              <a:rPr b="1" lang="en-US" sz="1100">
                <a:solidFill>
                  <a:schemeClr val="dk1"/>
                </a:solidFill>
              </a:rPr>
            </a:br>
            <a:r>
              <a:rPr lang="en-US" sz="1100">
                <a:solidFill>
                  <a:schemeClr val="dk1"/>
                </a:solidFill>
              </a:rPr>
              <a:t>Offers personalized recommendations based on user preferences and past experiences.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Gift Vouchers:</a:t>
            </a:r>
            <a:br>
              <a:rPr b="1" lang="en-US" sz="1100">
                <a:solidFill>
                  <a:schemeClr val="dk1"/>
                </a:solidFill>
              </a:rPr>
            </a:br>
            <a:r>
              <a:rPr lang="en-US" sz="1100">
                <a:solidFill>
                  <a:schemeClr val="dk1"/>
                </a:solidFill>
              </a:rPr>
              <a:t>Includes gift vouchers that can be used to purchase experiences for friends and family.</a:t>
            </a:r>
            <a:endParaRPr sz="1100">
              <a:solidFill>
                <a:schemeClr val="dk1"/>
              </a:solidFill>
            </a:endParaRPr>
          </a:p>
          <a:p>
            <a:pPr indent="0" lvl="0" marL="0" rtl="0" algn="l">
              <a:lnSpc>
                <a:spcPct val="100000"/>
              </a:lnSpc>
              <a:spcBef>
                <a:spcPts val="1200"/>
              </a:spcBef>
              <a:spcAft>
                <a:spcPts val="0"/>
              </a:spcAft>
              <a:buNone/>
            </a:pPr>
            <a:r>
              <a:t/>
            </a:r>
            <a:endParaRPr sz="1100">
              <a:solidFill>
                <a:schemeClr val="dk1"/>
              </a:solidFill>
            </a:endParaRPr>
          </a:p>
          <a:p>
            <a:pPr indent="0" lvl="0" marL="0" rtl="0" algn="l">
              <a:lnSpc>
                <a:spcPct val="100000"/>
              </a:lnSpc>
              <a:spcBef>
                <a:spcPts val="120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g2eec892ff6f_2_311"/>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2" name="Google Shape;1632;g2eec892ff6f_2_311"/>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7</a:t>
            </a:r>
            <a:endParaRPr sz="1300">
              <a:solidFill>
                <a:schemeClr val="lt1"/>
              </a:solidFill>
              <a:latin typeface="Arial"/>
              <a:ea typeface="Arial"/>
              <a:cs typeface="Arial"/>
              <a:sym typeface="Arial"/>
            </a:endParaRPr>
          </a:p>
        </p:txBody>
      </p:sp>
      <p:sp>
        <p:nvSpPr>
          <p:cNvPr id="1633" name="Google Shape;1633;g2eec892ff6f_2_311"/>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634" name="Google Shape;1634;g2eec892ff6f_2_311"/>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635" name="Google Shape;1635;g2eec892ff6f_2_311"/>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0" rtl="0" algn="l">
              <a:lnSpc>
                <a:spcPct val="87000"/>
              </a:lnSpc>
              <a:spcBef>
                <a:spcPts val="0"/>
              </a:spcBef>
              <a:spcAft>
                <a:spcPts val="0"/>
              </a:spcAft>
              <a:buNone/>
            </a:pPr>
            <a:r>
              <a:t/>
            </a:r>
            <a:endParaRPr sz="100">
              <a:solidFill>
                <a:schemeClr val="dk1"/>
              </a:solidFill>
              <a:latin typeface="Microsoft YaHei"/>
              <a:ea typeface="Microsoft YaHei"/>
              <a:cs typeface="Microsoft YaHei"/>
              <a:sym typeface="Microsoft YaHei"/>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7. What are the differences in strategies between these Tourism emails targeted at members versus those targeted at the general audience?</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636" name="Google Shape;1636;g2eec892ff6f_2_311"/>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637" name="Google Shape;1637;g2eec892ff6f_2_311"/>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638" name="Google Shape;1638;g2eec892ff6f_2_311"/>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639" name="Google Shape;1639;g2eec892ff6f_2_311"/>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640" name="Google Shape;1640;g2eec892ff6f_2_311"/>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641" name="Google Shape;1641;g2eec892ff6f_2_311"/>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642" name="Google Shape;1642;g2eec892ff6f_2_311"/>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643" name="Google Shape;1643;g2eec892ff6f_2_311"/>
          <p:cNvPicPr preferRelativeResize="0"/>
          <p:nvPr/>
        </p:nvPicPr>
        <p:blipFill rotWithShape="1">
          <a:blip r:embed="rId4">
            <a:alphaModFix/>
          </a:blip>
          <a:srcRect b="0" l="0" r="0" t="0"/>
          <a:stretch/>
        </p:blipFill>
        <p:spPr>
          <a:xfrm>
            <a:off x="157288" y="772047"/>
            <a:ext cx="8445600" cy="19506"/>
          </a:xfrm>
          <a:prstGeom prst="rect">
            <a:avLst/>
          </a:prstGeom>
          <a:noFill/>
          <a:ln>
            <a:noFill/>
          </a:ln>
        </p:spPr>
      </p:pic>
      <p:sp>
        <p:nvSpPr>
          <p:cNvPr id="1644" name="Google Shape;1644;g2eec892ff6f_2_311"/>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45" name="Google Shape;1645;g2eec892ff6f_2_311"/>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646" name="Google Shape;1646;g2eec892ff6f_2_311"/>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647" name="Google Shape;1647;g2eec892ff6f_2_311"/>
          <p:cNvPicPr preferRelativeResize="0"/>
          <p:nvPr/>
        </p:nvPicPr>
        <p:blipFill>
          <a:blip r:embed="rId5">
            <a:alphaModFix/>
          </a:blip>
          <a:stretch>
            <a:fillRect/>
          </a:stretch>
        </p:blipFill>
        <p:spPr>
          <a:xfrm>
            <a:off x="0" y="1736717"/>
            <a:ext cx="9144003" cy="212526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g2eec892ff6f_2_332"/>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53" name="Google Shape;1653;g2eec892ff6f_2_332"/>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7</a:t>
            </a:r>
            <a:endParaRPr sz="1300">
              <a:solidFill>
                <a:schemeClr val="lt1"/>
              </a:solidFill>
              <a:latin typeface="Arial"/>
              <a:ea typeface="Arial"/>
              <a:cs typeface="Arial"/>
              <a:sym typeface="Arial"/>
            </a:endParaRPr>
          </a:p>
        </p:txBody>
      </p:sp>
      <p:sp>
        <p:nvSpPr>
          <p:cNvPr id="1654" name="Google Shape;1654;g2eec892ff6f_2_332"/>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655" name="Google Shape;1655;g2eec892ff6f_2_332"/>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656" name="Google Shape;1656;g2eec892ff6f_2_332"/>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657" name="Google Shape;1657;g2eec892ff6f_2_332"/>
          <p:cNvSpPr/>
          <p:nvPr/>
        </p:nvSpPr>
        <p:spPr>
          <a:xfrm>
            <a:off x="193040" y="1737360"/>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658" name="Google Shape;1658;g2eec892ff6f_2_332"/>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659" name="Google Shape;1659;g2eec892ff6f_2_332"/>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660" name="Google Shape;1660;g2eec892ff6f_2_332"/>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661" name="Google Shape;1661;g2eec892ff6f_2_332"/>
          <p:cNvSpPr/>
          <p:nvPr/>
        </p:nvSpPr>
        <p:spPr>
          <a:xfrm>
            <a:off x="4559300" y="307530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662" name="Google Shape;1662;g2eec892ff6f_2_332"/>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663" name="Google Shape;1663;g2eec892ff6f_2_332"/>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664" name="Google Shape;1664;g2eec892ff6f_2_332"/>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665" name="Google Shape;1665;g2eec892ff6f_2_332"/>
          <p:cNvSpPr txBox="1"/>
          <p:nvPr/>
        </p:nvSpPr>
        <p:spPr>
          <a:xfrm>
            <a:off x="193050" y="167500"/>
            <a:ext cx="8602200" cy="46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Tourism Emails Targeted at Members: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Personalized Experiences:</a:t>
            </a:r>
            <a:br>
              <a:rPr b="1" lang="en-US" sz="1100">
                <a:solidFill>
                  <a:schemeClr val="dk1"/>
                </a:solidFill>
              </a:rPr>
            </a:br>
            <a:r>
              <a:rPr lang="en-US" sz="1100">
                <a:solidFill>
                  <a:schemeClr val="dk1"/>
                </a:solidFill>
              </a:rPr>
              <a:t>Emphasize exclusive access to VIP experiences, special offers, and personalized recommendations tailored to the member's interests and travel preferences.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Member-Only Promotions:</a:t>
            </a:r>
            <a:br>
              <a:rPr b="1" lang="en-US" sz="1100">
                <a:solidFill>
                  <a:schemeClr val="dk1"/>
                </a:solidFill>
              </a:rPr>
            </a:br>
            <a:r>
              <a:rPr lang="en-US" sz="1100">
                <a:solidFill>
                  <a:schemeClr val="dk1"/>
                </a:solidFill>
              </a:rPr>
              <a:t>Provide exclusive discounts, loyalty rewards, and early access to new tours and experiences.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Community Building:</a:t>
            </a:r>
            <a:br>
              <a:rPr b="1" lang="en-US" sz="1100">
                <a:solidFill>
                  <a:schemeClr val="dk1"/>
                </a:solidFill>
              </a:rPr>
            </a:br>
            <a:r>
              <a:rPr lang="en-US" sz="1100">
                <a:solidFill>
                  <a:schemeClr val="dk1"/>
                </a:solidFill>
              </a:rPr>
              <a:t>Foster a sense of community among members by sharing travel tips, hosting online events, and offering opportunities for member-only meetups and networking.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Content Tailored to Member Interests:</a:t>
            </a:r>
            <a:br>
              <a:rPr b="1" lang="en-US" sz="1100">
                <a:solidFill>
                  <a:schemeClr val="dk1"/>
                </a:solidFill>
              </a:rPr>
            </a:br>
            <a:r>
              <a:rPr lang="en-US" sz="1100">
                <a:solidFill>
                  <a:schemeClr val="dk1"/>
                </a:solidFill>
              </a:rPr>
              <a:t>Share curated articles, blog posts, and videos related to the destinations and activities that members are most interested in.</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Tourism Emails Targeted at the General Audience: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Destination Highlights:</a:t>
            </a:r>
            <a:br>
              <a:rPr b="1" lang="en-US" sz="1100">
                <a:solidFill>
                  <a:schemeClr val="dk1"/>
                </a:solidFill>
              </a:rPr>
            </a:br>
            <a:r>
              <a:rPr lang="en-US" sz="1100">
                <a:solidFill>
                  <a:schemeClr val="dk1"/>
                </a:solidFill>
              </a:rPr>
              <a:t>Showcase popular destinations, iconic landmarks, and must-see attractions to inspire wanderlust and generate interest.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Call-to-Action:</a:t>
            </a:r>
            <a:br>
              <a:rPr b="1" lang="en-US" sz="1100">
                <a:solidFill>
                  <a:schemeClr val="dk1"/>
                </a:solidFill>
              </a:rPr>
            </a:br>
            <a:r>
              <a:rPr lang="en-US" sz="1100">
                <a:solidFill>
                  <a:schemeClr val="dk1"/>
                </a:solidFill>
              </a:rPr>
              <a:t>Encourage bookings by providing clear links to booking pages and highlighting time-sensitive promotions or limited-time offers.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Social Proof:</a:t>
            </a:r>
            <a:br>
              <a:rPr b="1" lang="en-US" sz="1100">
                <a:solidFill>
                  <a:schemeClr val="dk1"/>
                </a:solidFill>
              </a:rPr>
            </a:br>
            <a:r>
              <a:rPr lang="en-US" sz="1100">
                <a:solidFill>
                  <a:schemeClr val="dk1"/>
                </a:solidFill>
              </a:rPr>
              <a:t>Include testimonials, reviews, and social media mentions to build credibility and establish the brand as a reliable and trusted source of travel information.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General Travel Tips:</a:t>
            </a:r>
            <a:br>
              <a:rPr b="1" lang="en-US" sz="1100">
                <a:solidFill>
                  <a:schemeClr val="dk1"/>
                </a:solidFill>
              </a:rPr>
            </a:br>
            <a:r>
              <a:rPr lang="en-US" sz="1100">
                <a:solidFill>
                  <a:schemeClr val="dk1"/>
                </a:solidFill>
              </a:rPr>
              <a:t>Offer practical advice on topics such as travel planning, packing essentials, and navigating unfamiliar destinations to enhance the overall travel experience.</a:t>
            </a:r>
            <a:endParaRPr sz="1100">
              <a:solidFill>
                <a:schemeClr val="dk1"/>
              </a:solidFill>
            </a:endParaRPr>
          </a:p>
          <a:p>
            <a:pPr indent="0" lvl="0" marL="0" rtl="0" algn="l">
              <a:lnSpc>
                <a:spcPct val="100000"/>
              </a:lnSpc>
              <a:spcBef>
                <a:spcPts val="120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g2eec892ff6f_2_350"/>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71" name="Google Shape;1671;g2eec892ff6f_2_350"/>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8</a:t>
            </a:r>
            <a:endParaRPr sz="1300">
              <a:solidFill>
                <a:schemeClr val="lt1"/>
              </a:solidFill>
              <a:latin typeface="Arial"/>
              <a:ea typeface="Arial"/>
              <a:cs typeface="Arial"/>
              <a:sym typeface="Arial"/>
            </a:endParaRPr>
          </a:p>
        </p:txBody>
      </p:sp>
      <p:sp>
        <p:nvSpPr>
          <p:cNvPr id="1672" name="Google Shape;1672;g2eec892ff6f_2_350"/>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673" name="Google Shape;1673;g2eec892ff6f_2_350"/>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674" name="Google Shape;1674;g2eec892ff6f_2_350"/>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0" rtl="0" algn="l">
              <a:lnSpc>
                <a:spcPct val="87000"/>
              </a:lnSpc>
              <a:spcBef>
                <a:spcPts val="0"/>
              </a:spcBef>
              <a:spcAft>
                <a:spcPts val="0"/>
              </a:spcAft>
              <a:buNone/>
            </a:pPr>
            <a:r>
              <a:t/>
            </a:r>
            <a:endParaRPr sz="100">
              <a:solidFill>
                <a:schemeClr val="dk1"/>
              </a:solidFill>
              <a:latin typeface="Microsoft YaHei"/>
              <a:ea typeface="Microsoft YaHei"/>
              <a:cs typeface="Microsoft YaHei"/>
              <a:sym typeface="Microsoft YaHei"/>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8. What are the common themes in the email copy used for seasonal promotions versus everyday promotions?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675" name="Google Shape;1675;g2eec892ff6f_2_350"/>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676" name="Google Shape;1676;g2eec892ff6f_2_350"/>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677" name="Google Shape;1677;g2eec892ff6f_2_350"/>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678" name="Google Shape;1678;g2eec892ff6f_2_350"/>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679" name="Google Shape;1679;g2eec892ff6f_2_350"/>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680" name="Google Shape;1680;g2eec892ff6f_2_350"/>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681" name="Google Shape;1681;g2eec892ff6f_2_350"/>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682" name="Google Shape;1682;g2eec892ff6f_2_350"/>
          <p:cNvPicPr preferRelativeResize="0"/>
          <p:nvPr/>
        </p:nvPicPr>
        <p:blipFill rotWithShape="1">
          <a:blip r:embed="rId4">
            <a:alphaModFix/>
          </a:blip>
          <a:srcRect b="0" l="0" r="0" t="0"/>
          <a:stretch/>
        </p:blipFill>
        <p:spPr>
          <a:xfrm>
            <a:off x="157288" y="772047"/>
            <a:ext cx="8445600" cy="19506"/>
          </a:xfrm>
          <a:prstGeom prst="rect">
            <a:avLst/>
          </a:prstGeom>
          <a:noFill/>
          <a:ln>
            <a:noFill/>
          </a:ln>
        </p:spPr>
      </p:pic>
      <p:sp>
        <p:nvSpPr>
          <p:cNvPr id="1683" name="Google Shape;1683;g2eec892ff6f_2_350"/>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4" name="Google Shape;1684;g2eec892ff6f_2_350"/>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685" name="Google Shape;1685;g2eec892ff6f_2_350"/>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686" name="Google Shape;1686;g2eec892ff6f_2_350"/>
          <p:cNvPicPr preferRelativeResize="0"/>
          <p:nvPr/>
        </p:nvPicPr>
        <p:blipFill>
          <a:blip r:embed="rId5">
            <a:alphaModFix/>
          </a:blip>
          <a:stretch>
            <a:fillRect/>
          </a:stretch>
        </p:blipFill>
        <p:spPr>
          <a:xfrm>
            <a:off x="-20575" y="1685464"/>
            <a:ext cx="9144003" cy="206722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g2eec892ff6f_2_370"/>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92" name="Google Shape;1692;g2eec892ff6f_2_370"/>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8</a:t>
            </a:r>
            <a:endParaRPr sz="1300">
              <a:solidFill>
                <a:schemeClr val="lt1"/>
              </a:solidFill>
              <a:latin typeface="Arial"/>
              <a:ea typeface="Arial"/>
              <a:cs typeface="Arial"/>
              <a:sym typeface="Arial"/>
            </a:endParaRPr>
          </a:p>
        </p:txBody>
      </p:sp>
      <p:sp>
        <p:nvSpPr>
          <p:cNvPr id="1693" name="Google Shape;1693;g2eec892ff6f_2_370"/>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694" name="Google Shape;1694;g2eec892ff6f_2_370"/>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695" name="Google Shape;1695;g2eec892ff6f_2_370"/>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696" name="Google Shape;1696;g2eec892ff6f_2_370"/>
          <p:cNvSpPr/>
          <p:nvPr/>
        </p:nvSpPr>
        <p:spPr>
          <a:xfrm>
            <a:off x="193040" y="1737360"/>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697" name="Google Shape;1697;g2eec892ff6f_2_370"/>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698" name="Google Shape;1698;g2eec892ff6f_2_370"/>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699" name="Google Shape;1699;g2eec892ff6f_2_370"/>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700" name="Google Shape;1700;g2eec892ff6f_2_370"/>
          <p:cNvSpPr/>
          <p:nvPr/>
        </p:nvSpPr>
        <p:spPr>
          <a:xfrm>
            <a:off x="4559300" y="307530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701" name="Google Shape;1701;g2eec892ff6f_2_370"/>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702" name="Google Shape;1702;g2eec892ff6f_2_370"/>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703" name="Google Shape;1703;g2eec892ff6f_2_370"/>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704" name="Google Shape;1704;g2eec892ff6f_2_370"/>
          <p:cNvSpPr txBox="1"/>
          <p:nvPr/>
        </p:nvSpPr>
        <p:spPr>
          <a:xfrm>
            <a:off x="193050" y="243700"/>
            <a:ext cx="8602200" cy="469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400"/>
              </a:spcBef>
              <a:spcAft>
                <a:spcPts val="0"/>
              </a:spcAft>
              <a:buClr>
                <a:schemeClr val="dk1"/>
              </a:buClr>
              <a:buSzPts val="1100"/>
              <a:buFont typeface="Arial"/>
              <a:buNone/>
            </a:pPr>
            <a:r>
              <a:rPr b="1" lang="en-US" sz="1300">
                <a:solidFill>
                  <a:schemeClr val="dk1"/>
                </a:solidFill>
              </a:rPr>
              <a:t>Common Themes in Email Copy for Seasonal Promotions:</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Sense of Urgency:</a:t>
            </a:r>
            <a:br>
              <a:rPr b="1" lang="en-US" sz="1100">
                <a:solidFill>
                  <a:schemeClr val="dk1"/>
                </a:solidFill>
              </a:rPr>
            </a:br>
            <a:r>
              <a:rPr lang="en-US" sz="1100">
                <a:solidFill>
                  <a:schemeClr val="dk1"/>
                </a:solidFill>
              </a:rPr>
              <a:t>Limited-time offers, exclusive discounts, and time-sensitive promotions create a sense of urgency and encourage immediate action.</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Emotional Appeal:</a:t>
            </a:r>
            <a:br>
              <a:rPr b="1" lang="en-US" sz="1100">
                <a:solidFill>
                  <a:schemeClr val="dk1"/>
                </a:solidFill>
              </a:rPr>
            </a:br>
            <a:r>
              <a:rPr lang="en-US" sz="1100">
                <a:solidFill>
                  <a:schemeClr val="dk1"/>
                </a:solidFill>
              </a:rPr>
              <a:t>Seasonal themes evoke emotions associated with the time of year, such as excitement for summer, nostalgia for fall, or warmth for winter.</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Focus on Experiences:</a:t>
            </a:r>
            <a:br>
              <a:rPr b="1" lang="en-US" sz="1100">
                <a:solidFill>
                  <a:schemeClr val="dk1"/>
                </a:solidFill>
              </a:rPr>
            </a:br>
            <a:r>
              <a:rPr lang="en-US" sz="1100">
                <a:solidFill>
                  <a:schemeClr val="dk1"/>
                </a:solidFill>
              </a:rPr>
              <a:t>Centered around creating memorable experiences, such as holiday cruises, festive dining events, or family-friendly activities.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Personalized Offers:</a:t>
            </a:r>
            <a:br>
              <a:rPr b="1" lang="en-US" sz="1100">
                <a:solidFill>
                  <a:schemeClr val="dk1"/>
                </a:solidFill>
              </a:rPr>
            </a:br>
            <a:r>
              <a:rPr lang="en-US" sz="1100">
                <a:solidFill>
                  <a:schemeClr val="dk1"/>
                </a:solidFill>
              </a:rPr>
              <a:t>Tailored to specific customer segments, offering experiences based on their interests or past purchases.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Emphasis on Gifting:</a:t>
            </a:r>
            <a:br>
              <a:rPr b="1" lang="en-US" sz="1100">
                <a:solidFill>
                  <a:schemeClr val="dk1"/>
                </a:solidFill>
              </a:rPr>
            </a:br>
            <a:r>
              <a:rPr lang="en-US" sz="1100">
                <a:solidFill>
                  <a:schemeClr val="dk1"/>
                </a:solidFill>
              </a:rPr>
              <a:t>Highlighting gift-giving opportunities, encouraging customers to purchase presents for loved ones or themselves.</a:t>
            </a:r>
            <a:endParaRPr sz="11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US" sz="1300">
                <a:solidFill>
                  <a:schemeClr val="dk1"/>
                </a:solidFill>
              </a:rPr>
              <a:t>Common Themes in Email Copy for Everyday Sales:</a:t>
            </a:r>
            <a:endParaRPr b="1" sz="13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Clear Value Proposition:</a:t>
            </a:r>
            <a:br>
              <a:rPr b="1" lang="en-US" sz="1100">
                <a:solidFill>
                  <a:schemeClr val="dk1"/>
                </a:solidFill>
              </a:rPr>
            </a:br>
            <a:r>
              <a:rPr lang="en-US" sz="1100">
                <a:solidFill>
                  <a:schemeClr val="dk1"/>
                </a:solidFill>
              </a:rPr>
              <a:t>Emphasizes the benefits and value of the product or service being promoted, clearly stating how it meets customer needs.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Product-Focused:</a:t>
            </a:r>
            <a:br>
              <a:rPr b="1" lang="en-US" sz="1100">
                <a:solidFill>
                  <a:schemeClr val="dk1"/>
                </a:solidFill>
              </a:rPr>
            </a:br>
            <a:r>
              <a:rPr lang="en-US" sz="1100">
                <a:solidFill>
                  <a:schemeClr val="dk1"/>
                </a:solidFill>
              </a:rPr>
              <a:t>Highlights product features, specifications, and why it's a good purchase for the customer.</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Use of Language:</a:t>
            </a:r>
            <a:br>
              <a:rPr b="1" lang="en-US" sz="1100">
                <a:solidFill>
                  <a:schemeClr val="dk1"/>
                </a:solidFill>
              </a:rPr>
            </a:br>
            <a:r>
              <a:rPr lang="en-US" sz="1100">
                <a:solidFill>
                  <a:schemeClr val="dk1"/>
                </a:solidFill>
              </a:rPr>
              <a:t>Direct and persuasive language, using action verbs and persuasive techniques to encourage conversions.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Social Proof:</a:t>
            </a:r>
            <a:br>
              <a:rPr b="1" lang="en-US" sz="1100">
                <a:solidFill>
                  <a:schemeClr val="dk1"/>
                </a:solidFill>
              </a:rPr>
            </a:br>
            <a:r>
              <a:rPr lang="en-US" sz="1100">
                <a:solidFill>
                  <a:schemeClr val="dk1"/>
                </a:solidFill>
              </a:rPr>
              <a:t>Utilizes testimonials, reviews, and social media mentions to build credibility and trust with potential customers.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Call to Action:</a:t>
            </a:r>
            <a:br>
              <a:rPr b="1" lang="en-US" sz="1100">
                <a:solidFill>
                  <a:schemeClr val="dk1"/>
                </a:solidFill>
              </a:rPr>
            </a:br>
            <a:r>
              <a:rPr lang="en-US" sz="1100">
                <a:solidFill>
                  <a:schemeClr val="dk1"/>
                </a:solidFill>
              </a:rPr>
              <a:t>Includes a clear call to action, such as "Buy now," "Add to cart," or "Learn more."</a:t>
            </a:r>
            <a:endParaRPr sz="1100">
              <a:solidFill>
                <a:schemeClr val="dk1"/>
              </a:solidFill>
            </a:endParaRPr>
          </a:p>
          <a:p>
            <a:pPr indent="0" lvl="0" marL="0" rtl="0" algn="l">
              <a:lnSpc>
                <a:spcPct val="100000"/>
              </a:lnSpc>
              <a:spcBef>
                <a:spcPts val="120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g2eec892ff6f_2_389"/>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0" name="Google Shape;1710;g2eec892ff6f_2_389"/>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9</a:t>
            </a:r>
            <a:endParaRPr sz="1300">
              <a:solidFill>
                <a:schemeClr val="lt1"/>
              </a:solidFill>
              <a:latin typeface="Arial"/>
              <a:ea typeface="Arial"/>
              <a:cs typeface="Arial"/>
              <a:sym typeface="Arial"/>
            </a:endParaRPr>
          </a:p>
        </p:txBody>
      </p:sp>
      <p:sp>
        <p:nvSpPr>
          <p:cNvPr id="1711" name="Google Shape;1711;g2eec892ff6f_2_389"/>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712" name="Google Shape;1712;g2eec892ff6f_2_389"/>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713" name="Google Shape;1713;g2eec892ff6f_2_389"/>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0" rtl="0" algn="l">
              <a:lnSpc>
                <a:spcPct val="87000"/>
              </a:lnSpc>
              <a:spcBef>
                <a:spcPts val="0"/>
              </a:spcBef>
              <a:spcAft>
                <a:spcPts val="0"/>
              </a:spcAft>
              <a:buNone/>
            </a:pPr>
            <a:r>
              <a:t/>
            </a:r>
            <a:endParaRPr sz="100">
              <a:solidFill>
                <a:schemeClr val="dk1"/>
              </a:solidFill>
              <a:latin typeface="Microsoft YaHei"/>
              <a:ea typeface="Microsoft YaHei"/>
              <a:cs typeface="Microsoft YaHei"/>
              <a:sym typeface="Microsoft YaHei"/>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9. What are the recurring themes or values communicated through these emails?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714" name="Google Shape;1714;g2eec892ff6f_2_389"/>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715" name="Google Shape;1715;g2eec892ff6f_2_389"/>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716" name="Google Shape;1716;g2eec892ff6f_2_38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717" name="Google Shape;1717;g2eec892ff6f_2_389"/>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718" name="Google Shape;1718;g2eec892ff6f_2_389"/>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719" name="Google Shape;1719;g2eec892ff6f_2_389"/>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720" name="Google Shape;1720;g2eec892ff6f_2_389"/>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721" name="Google Shape;1721;g2eec892ff6f_2_389"/>
          <p:cNvPicPr preferRelativeResize="0"/>
          <p:nvPr/>
        </p:nvPicPr>
        <p:blipFill rotWithShape="1">
          <a:blip r:embed="rId4">
            <a:alphaModFix/>
          </a:blip>
          <a:srcRect b="0" l="0" r="0" t="0"/>
          <a:stretch/>
        </p:blipFill>
        <p:spPr>
          <a:xfrm>
            <a:off x="157288" y="772047"/>
            <a:ext cx="8445600" cy="19506"/>
          </a:xfrm>
          <a:prstGeom prst="rect">
            <a:avLst/>
          </a:prstGeom>
          <a:noFill/>
          <a:ln>
            <a:noFill/>
          </a:ln>
        </p:spPr>
      </p:pic>
      <p:sp>
        <p:nvSpPr>
          <p:cNvPr id="1722" name="Google Shape;1722;g2eec892ff6f_2_389"/>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3" name="Google Shape;1723;g2eec892ff6f_2_389"/>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724" name="Google Shape;1724;g2eec892ff6f_2_389"/>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725" name="Google Shape;1725;g2eec892ff6f_2_389"/>
          <p:cNvPicPr preferRelativeResize="0"/>
          <p:nvPr/>
        </p:nvPicPr>
        <p:blipFill>
          <a:blip r:embed="rId5">
            <a:alphaModFix/>
          </a:blip>
          <a:stretch>
            <a:fillRect/>
          </a:stretch>
        </p:blipFill>
        <p:spPr>
          <a:xfrm>
            <a:off x="-20575" y="1719589"/>
            <a:ext cx="9144003" cy="21118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p:nvPr/>
        </p:nvSpPr>
        <p:spPr>
          <a:xfrm>
            <a:off x="-7620" y="0"/>
            <a:ext cx="3016885" cy="215265"/>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9"/>
          <p:cNvSpPr/>
          <p:nvPr/>
        </p:nvSpPr>
        <p:spPr>
          <a:xfrm>
            <a:off x="66040" y="45720"/>
            <a:ext cx="4577080" cy="231775"/>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3</a:t>
            </a:r>
            <a:endParaRPr sz="1300">
              <a:solidFill>
                <a:schemeClr val="lt1"/>
              </a:solidFill>
              <a:latin typeface="Arial"/>
              <a:ea typeface="Arial"/>
              <a:cs typeface="Arial"/>
              <a:sym typeface="Arial"/>
            </a:endParaRPr>
          </a:p>
        </p:txBody>
      </p:sp>
      <p:sp>
        <p:nvSpPr>
          <p:cNvPr id="153" name="Google Shape;153;p9"/>
          <p:cNvSpPr/>
          <p:nvPr/>
        </p:nvSpPr>
        <p:spPr>
          <a:xfrm>
            <a:off x="1181100" y="2894965"/>
            <a:ext cx="479425" cy="523875"/>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54" name="Google Shape;154;p9"/>
          <p:cNvSpPr/>
          <p:nvPr/>
        </p:nvSpPr>
        <p:spPr>
          <a:xfrm>
            <a:off x="8741141" y="4912359"/>
            <a:ext cx="239395" cy="14351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55" name="Google Shape;155;p9"/>
          <p:cNvSpPr/>
          <p:nvPr/>
        </p:nvSpPr>
        <p:spPr>
          <a:xfrm>
            <a:off x="193040" y="1736725"/>
            <a:ext cx="387286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56" name="Google Shape;156;p9"/>
          <p:cNvSpPr/>
          <p:nvPr/>
        </p:nvSpPr>
        <p:spPr>
          <a:xfrm>
            <a:off x="525145" y="2235200"/>
            <a:ext cx="761682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57" name="Google Shape;157;p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58" name="Google Shape;158;p9"/>
          <p:cNvSpPr/>
          <p:nvPr/>
        </p:nvSpPr>
        <p:spPr>
          <a:xfrm>
            <a:off x="193040" y="2079625"/>
            <a:ext cx="3989705"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59" name="Google Shape;159;p9"/>
          <p:cNvSpPr/>
          <p:nvPr/>
        </p:nvSpPr>
        <p:spPr>
          <a:xfrm>
            <a:off x="4817110" y="2520315"/>
            <a:ext cx="1588135" cy="230886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60" name="Google Shape;160;p9"/>
          <p:cNvSpPr/>
          <p:nvPr/>
        </p:nvSpPr>
        <p:spPr>
          <a:xfrm>
            <a:off x="4567555" y="3071495"/>
            <a:ext cx="1745615" cy="119761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61" name="Google Shape;161;p9"/>
          <p:cNvSpPr/>
          <p:nvPr/>
        </p:nvSpPr>
        <p:spPr>
          <a:xfrm>
            <a:off x="2106930" y="3071495"/>
            <a:ext cx="1745615" cy="122491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62" name="Google Shape;162;p9"/>
          <p:cNvSpPr/>
          <p:nvPr/>
        </p:nvSpPr>
        <p:spPr>
          <a:xfrm>
            <a:off x="5389245" y="2733040"/>
            <a:ext cx="2794000" cy="136080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63" name="Google Shape;163;p9"/>
          <p:cNvSpPr/>
          <p:nvPr/>
        </p:nvSpPr>
        <p:spPr>
          <a:xfrm>
            <a:off x="5389245" y="2384425"/>
            <a:ext cx="2106930" cy="231775"/>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64" name="Google Shape;164;p9"/>
          <p:cNvSpPr txBox="1"/>
          <p:nvPr/>
        </p:nvSpPr>
        <p:spPr>
          <a:xfrm>
            <a:off x="359400" y="550399"/>
            <a:ext cx="3989700" cy="403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 Birthday individuals: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1</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2. Parents with children: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2</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3. Travelers: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3</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4. </a:t>
            </a:r>
            <a:r>
              <a:rPr b="1" lang="en-US" sz="1600">
                <a:solidFill>
                  <a:srgbClr val="FF0000"/>
                </a:solidFill>
                <a:latin typeface="Arial"/>
                <a:ea typeface="Arial"/>
                <a:cs typeface="Arial"/>
                <a:sym typeface="Arial"/>
              </a:rPr>
              <a:t>Loyalty program members:</a:t>
            </a:r>
            <a:r>
              <a:rPr b="1" lang="en-US" sz="1600">
                <a:solidFill>
                  <a:schemeClr val="dk1"/>
                </a:solidFill>
                <a:latin typeface="Arial"/>
                <a:ea typeface="Arial"/>
                <a:cs typeface="Arial"/>
                <a:sym typeface="Arial"/>
              </a:rPr>
              <a:t>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Emails 4, 12, 15, 17, 21, 23, 24, 29, 33</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5. Coffee lovers: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5</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6. Families: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9</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7. Grocery shoppers: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10</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8. Rainy day enthusiasts: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11</a:t>
            </a:r>
            <a:endParaRPr sz="1600">
              <a:solidFill>
                <a:schemeClr val="dk1"/>
              </a:solidFill>
              <a:latin typeface="Arial"/>
              <a:ea typeface="Arial"/>
              <a:cs typeface="Arial"/>
              <a:sym typeface="Arial"/>
            </a:endParaRPr>
          </a:p>
        </p:txBody>
      </p:sp>
      <p:sp>
        <p:nvSpPr>
          <p:cNvPr id="165" name="Google Shape;165;p9"/>
          <p:cNvSpPr txBox="1"/>
          <p:nvPr/>
        </p:nvSpPr>
        <p:spPr>
          <a:xfrm>
            <a:off x="4475475" y="654801"/>
            <a:ext cx="3989700" cy="354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9. New Uber users: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14</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10. Pizza lovers:</a:t>
            </a:r>
            <a:r>
              <a:rPr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16</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11. Foodies: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18</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12. Seafood enthusiasts: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30</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13. Valentine's Day celebrants: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31</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14. Kura Revolving Sushi Bar loyalty program members with unused coupons: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Email 33</a:t>
            </a:r>
            <a:endParaRPr sz="1600">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g2eec892ff6f_2_409"/>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1" name="Google Shape;1731;g2eec892ff6f_2_409"/>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9</a:t>
            </a:r>
            <a:endParaRPr sz="1300">
              <a:solidFill>
                <a:schemeClr val="lt1"/>
              </a:solidFill>
              <a:latin typeface="Arial"/>
              <a:ea typeface="Arial"/>
              <a:cs typeface="Arial"/>
              <a:sym typeface="Arial"/>
            </a:endParaRPr>
          </a:p>
        </p:txBody>
      </p:sp>
      <p:sp>
        <p:nvSpPr>
          <p:cNvPr id="1732" name="Google Shape;1732;g2eec892ff6f_2_409"/>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733" name="Google Shape;1733;g2eec892ff6f_2_409"/>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734" name="Google Shape;1734;g2eec892ff6f_2_409"/>
          <p:cNvSpPr/>
          <p:nvPr/>
        </p:nvSpPr>
        <p:spPr>
          <a:xfrm>
            <a:off x="157480" y="294005"/>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735" name="Google Shape;1735;g2eec892ff6f_2_409"/>
          <p:cNvSpPr/>
          <p:nvPr/>
        </p:nvSpPr>
        <p:spPr>
          <a:xfrm>
            <a:off x="193040" y="1737360"/>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736" name="Google Shape;1736;g2eec892ff6f_2_409"/>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737" name="Google Shape;1737;g2eec892ff6f_2_409"/>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738" name="Google Shape;1738;g2eec892ff6f_2_409"/>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739" name="Google Shape;1739;g2eec892ff6f_2_409"/>
          <p:cNvSpPr/>
          <p:nvPr/>
        </p:nvSpPr>
        <p:spPr>
          <a:xfrm>
            <a:off x="4559300" y="307530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740" name="Google Shape;1740;g2eec892ff6f_2_409"/>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741" name="Google Shape;1741;g2eec892ff6f_2_409"/>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742" name="Google Shape;1742;g2eec892ff6f_2_409"/>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sp>
        <p:nvSpPr>
          <p:cNvPr id="1743" name="Google Shape;1743;g2eec892ff6f_2_409"/>
          <p:cNvSpPr txBox="1"/>
          <p:nvPr/>
        </p:nvSpPr>
        <p:spPr>
          <a:xfrm>
            <a:off x="193050" y="768575"/>
            <a:ext cx="8602200" cy="41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Recurring Themes or Values in Promotional Emails for Tourism Experiences: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Excitement and Adventure:</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Use of words like "exclusive," "unforgettable," and "VIP" to create a sense of excitement and exclusivity.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Highlighting unique and thrilling aspects, such as seeing Alcatraz Island after dark or going on a helicopter tour of New York City.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Luxury and Indulgence:</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Emphasis on luxurious and indulgent aspects, such as gourmet meals on dinner cruises or private museum tours.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Use of words like "upscale" and "premium" to convey exclusivity and luxury.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Convenience and Ease:</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Highlighting the ease of booking and participating in experiences.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Providing clear booking instructions and offering discounts or promotions to enhance affordability.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Local Expertise:</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Emphasis on the local expertise of tour guides and staff.</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100">
                <a:solidFill>
                  <a:schemeClr val="dk1"/>
                </a:solidFill>
              </a:rPr>
              <a:t>Showcasing their knowledge and experience to help visitors maximize their experience.</a:t>
            </a:r>
            <a:endParaRPr sz="1100">
              <a:solidFill>
                <a:schemeClr val="dk1"/>
              </a:solidFill>
            </a:endParaRPr>
          </a:p>
          <a:p>
            <a:pPr indent="0" lvl="0" marL="0" rtl="0" algn="l">
              <a:lnSpc>
                <a:spcPct val="100000"/>
              </a:lnSpc>
              <a:spcBef>
                <a:spcPts val="1200"/>
              </a:spcBef>
              <a:spcAft>
                <a:spcPts val="0"/>
              </a:spcAft>
              <a:buNone/>
            </a:pPr>
            <a:r>
              <a:t/>
            </a:r>
            <a:endParaRPr b="1" sz="13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g2eec892ff6f_2_428"/>
          <p:cNvSpPr/>
          <p:nvPr/>
        </p:nvSpPr>
        <p:spPr>
          <a:xfrm>
            <a:off x="0" y="0"/>
            <a:ext cx="3016800" cy="215400"/>
          </a:xfrm>
          <a:prstGeom prst="rect">
            <a:avLst/>
          </a:prstGeom>
          <a:solidFill>
            <a:srgbClr val="385623"/>
          </a:solidFill>
          <a:ln cap="flat" cmpd="sng" w="12700">
            <a:solidFill>
              <a:srgbClr val="000000">
                <a:alpha val="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9" name="Google Shape;1749;g2eec892ff6f_2_428"/>
          <p:cNvSpPr/>
          <p:nvPr/>
        </p:nvSpPr>
        <p:spPr>
          <a:xfrm>
            <a:off x="66040" y="45720"/>
            <a:ext cx="4577100" cy="231900"/>
          </a:xfrm>
          <a:prstGeom prst="rect">
            <a:avLst/>
          </a:prstGeom>
          <a:noFill/>
          <a:ln>
            <a:noFill/>
          </a:ln>
        </p:spPr>
        <p:txBody>
          <a:bodyPr anchorCtr="0" anchor="t" bIns="0" lIns="0" spcFirstLastPara="1" rIns="0" wrap="square" tIns="0">
            <a:noAutofit/>
          </a:bodyPr>
          <a:lstStyle/>
          <a:p>
            <a:pPr indent="0" lvl="0" marL="12700" marR="0" rtl="0" algn="l">
              <a:lnSpc>
                <a:spcPct val="90000"/>
              </a:lnSpc>
              <a:spcBef>
                <a:spcPts val="0"/>
              </a:spcBef>
              <a:spcAft>
                <a:spcPts val="0"/>
              </a:spcAft>
              <a:buNone/>
            </a:pPr>
            <a:r>
              <a:rPr lang="en-US" sz="1300">
                <a:solidFill>
                  <a:schemeClr val="lt1"/>
                </a:solidFill>
                <a:latin typeface="Arial"/>
                <a:ea typeface="Arial"/>
                <a:cs typeface="Arial"/>
                <a:sym typeface="Arial"/>
              </a:rPr>
              <a:t>Question </a:t>
            </a:r>
            <a:r>
              <a:rPr lang="en-US" sz="1300">
                <a:solidFill>
                  <a:schemeClr val="lt1"/>
                </a:solidFill>
              </a:rPr>
              <a:t>10</a:t>
            </a:r>
            <a:endParaRPr sz="1300">
              <a:solidFill>
                <a:schemeClr val="lt1"/>
              </a:solidFill>
              <a:latin typeface="Arial"/>
              <a:ea typeface="Arial"/>
              <a:cs typeface="Arial"/>
              <a:sym typeface="Arial"/>
            </a:endParaRPr>
          </a:p>
        </p:txBody>
      </p:sp>
      <p:sp>
        <p:nvSpPr>
          <p:cNvPr id="1750" name="Google Shape;1750;g2eec892ff6f_2_428"/>
          <p:cNvSpPr/>
          <p:nvPr/>
        </p:nvSpPr>
        <p:spPr>
          <a:xfrm>
            <a:off x="1181100" y="2894965"/>
            <a:ext cx="479400" cy="523800"/>
          </a:xfrm>
          <a:prstGeom prst="rect">
            <a:avLst/>
          </a:prstGeom>
          <a:noFill/>
          <a:ln>
            <a:noFill/>
          </a:ln>
        </p:spPr>
        <p:txBody>
          <a:bodyPr anchorCtr="0" anchor="t" bIns="0" lIns="0" spcFirstLastPara="1" rIns="0" wrap="square" tIns="0">
            <a:noAutofit/>
          </a:bodyPr>
          <a:lstStyle/>
          <a:p>
            <a:pPr indent="0" lvl="0" marL="0" marR="0" rtl="0" algn="l">
              <a:lnSpc>
                <a:spcPct val="117000"/>
              </a:lnSpc>
              <a:spcBef>
                <a:spcPts val="0"/>
              </a:spcBef>
              <a:spcAft>
                <a:spcPts val="0"/>
              </a:spcAft>
              <a:buNone/>
            </a:pPr>
            <a:r>
              <a:t/>
            </a:r>
            <a:endParaRPr sz="1500">
              <a:solidFill>
                <a:schemeClr val="dk1"/>
              </a:solidFill>
              <a:latin typeface="Arial"/>
              <a:ea typeface="Arial"/>
              <a:cs typeface="Arial"/>
              <a:sym typeface="Arial"/>
            </a:endParaRPr>
          </a:p>
        </p:txBody>
      </p:sp>
      <p:sp>
        <p:nvSpPr>
          <p:cNvPr id="1751" name="Google Shape;1751;g2eec892ff6f_2_428"/>
          <p:cNvSpPr/>
          <p:nvPr/>
        </p:nvSpPr>
        <p:spPr>
          <a:xfrm>
            <a:off x="8741141" y="4912359"/>
            <a:ext cx="239400" cy="143400"/>
          </a:xfrm>
          <a:prstGeom prst="rect">
            <a:avLst/>
          </a:prstGeom>
          <a:noFill/>
          <a:ln>
            <a:noFill/>
          </a:ln>
        </p:spPr>
        <p:txBody>
          <a:bodyPr anchorCtr="0" anchor="t" bIns="0" lIns="0" spcFirstLastPara="1" rIns="0" wrap="square" tIns="0">
            <a:noAutofit/>
          </a:bodyPr>
          <a:lstStyle/>
          <a:p>
            <a:pPr indent="0" lvl="0" marL="0" marR="0" rtl="0" algn="l">
              <a:lnSpc>
                <a:spcPct val="79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7000"/>
              </a:lnSpc>
              <a:spcBef>
                <a:spcPts val="0"/>
              </a:spcBef>
              <a:spcAft>
                <a:spcPts val="0"/>
              </a:spcAft>
              <a:buNone/>
            </a:pPr>
            <a:r>
              <a:rPr lang="en-US" sz="800">
                <a:solidFill>
                  <a:srgbClr val="000000"/>
                </a:solidFill>
                <a:latin typeface="Calibri"/>
                <a:ea typeface="Calibri"/>
                <a:cs typeface="Calibri"/>
                <a:sym typeface="Calibri"/>
              </a:rPr>
              <a:t>|    3</a:t>
            </a:r>
            <a:endParaRPr baseline="30000" sz="800">
              <a:solidFill>
                <a:srgbClr val="000000"/>
              </a:solidFill>
              <a:latin typeface="Calibri"/>
              <a:ea typeface="Calibri"/>
              <a:cs typeface="Calibri"/>
              <a:sym typeface="Calibri"/>
            </a:endParaRPr>
          </a:p>
        </p:txBody>
      </p:sp>
      <p:sp>
        <p:nvSpPr>
          <p:cNvPr id="1752" name="Google Shape;1752;g2eec892ff6f_2_428"/>
          <p:cNvSpPr/>
          <p:nvPr/>
        </p:nvSpPr>
        <p:spPr>
          <a:xfrm>
            <a:off x="157480" y="407180"/>
            <a:ext cx="8787900" cy="6495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0" rtl="0" algn="l">
              <a:lnSpc>
                <a:spcPct val="87000"/>
              </a:lnSpc>
              <a:spcBef>
                <a:spcPts val="0"/>
              </a:spcBef>
              <a:spcAft>
                <a:spcPts val="0"/>
              </a:spcAft>
              <a:buNone/>
            </a:pPr>
            <a:r>
              <a:t/>
            </a:r>
            <a:endParaRPr sz="100">
              <a:solidFill>
                <a:schemeClr val="dk1"/>
              </a:solidFill>
              <a:latin typeface="Microsoft YaHei"/>
              <a:ea typeface="Microsoft YaHei"/>
              <a:cs typeface="Microsoft YaHei"/>
              <a:sym typeface="Microsoft YaHei"/>
            </a:endParaRPr>
          </a:p>
          <a:p>
            <a:pPr indent="0" lvl="0" marL="0" rtl="0" algn="l">
              <a:lnSpc>
                <a:spcPct val="87000"/>
              </a:lnSpc>
              <a:spcBef>
                <a:spcPts val="0"/>
              </a:spcBef>
              <a:spcAft>
                <a:spcPts val="0"/>
              </a:spcAft>
              <a:buNone/>
            </a:pPr>
            <a:r>
              <a:t/>
            </a:r>
            <a:endParaRPr sz="100">
              <a:solidFill>
                <a:schemeClr val="dk1"/>
              </a:solidFill>
            </a:endParaRPr>
          </a:p>
          <a:p>
            <a:pPr indent="0" lvl="0" marL="12700" rtl="0" algn="l">
              <a:lnSpc>
                <a:spcPct val="90000"/>
              </a:lnSpc>
              <a:spcBef>
                <a:spcPts val="0"/>
              </a:spcBef>
              <a:spcAft>
                <a:spcPts val="0"/>
              </a:spcAft>
              <a:buNone/>
            </a:pPr>
            <a:r>
              <a:rPr b="1" lang="en-US" sz="1600">
                <a:solidFill>
                  <a:schemeClr val="dk1"/>
                </a:solidFill>
                <a:latin typeface="Microsoft YaHei"/>
                <a:ea typeface="Microsoft YaHei"/>
                <a:cs typeface="Microsoft YaHei"/>
                <a:sym typeface="Microsoft YaHei"/>
              </a:rPr>
              <a:t>10. Are there any ethical or compliance issues related to the content or targeting of these promotions?</a:t>
            </a:r>
            <a:endParaRPr b="1" sz="16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None/>
            </a:pPr>
            <a:r>
              <a:t/>
            </a:r>
            <a:endParaRPr b="1" sz="1600">
              <a:solidFill>
                <a:schemeClr val="dk1"/>
              </a:solidFill>
              <a:latin typeface="Microsoft YaHei"/>
              <a:ea typeface="Microsoft YaHei"/>
              <a:cs typeface="Microsoft YaHei"/>
              <a:sym typeface="Microsoft YaHei"/>
            </a:endParaRPr>
          </a:p>
        </p:txBody>
      </p:sp>
      <p:sp>
        <p:nvSpPr>
          <p:cNvPr id="1753" name="Google Shape;1753;g2eec892ff6f_2_428"/>
          <p:cNvSpPr/>
          <p:nvPr/>
        </p:nvSpPr>
        <p:spPr>
          <a:xfrm>
            <a:off x="193040" y="1736725"/>
            <a:ext cx="38730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000">
              <a:solidFill>
                <a:schemeClr val="dk1"/>
              </a:solidFill>
              <a:latin typeface="Microsoft YaHei"/>
              <a:ea typeface="Microsoft YaHei"/>
              <a:cs typeface="Microsoft YaHei"/>
              <a:sym typeface="Microsoft YaHei"/>
            </a:endParaRPr>
          </a:p>
        </p:txBody>
      </p:sp>
      <p:sp>
        <p:nvSpPr>
          <p:cNvPr id="1754" name="Google Shape;1754;g2eec892ff6f_2_428"/>
          <p:cNvSpPr/>
          <p:nvPr/>
        </p:nvSpPr>
        <p:spPr>
          <a:xfrm>
            <a:off x="525145" y="2235200"/>
            <a:ext cx="7616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lt1"/>
              </a:buClr>
              <a:buSzPts val="1200"/>
              <a:buFont typeface="Arial"/>
              <a:buNone/>
            </a:pPr>
            <a:r>
              <a:rPr b="1" lang="en-US" sz="1200">
                <a:solidFill>
                  <a:schemeClr val="lt1"/>
                </a:solidFill>
                <a:latin typeface="Microsoft YaHei"/>
                <a:ea typeface="Microsoft YaHei"/>
                <a:cs typeface="Microsoft YaHei"/>
                <a:sym typeface="Microsoft YaHei"/>
              </a:rPr>
              <a:t>Amazon Sales Dataset</a:t>
            </a:r>
            <a:endParaRPr b="1"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lt1"/>
              </a:buClr>
              <a:buSzPts val="1200"/>
              <a:buFont typeface="Arial"/>
              <a:buNone/>
            </a:pPr>
            <a:r>
              <a:rPr lang="en-US" sz="1200">
                <a:solidFill>
                  <a:schemeClr val="lt1"/>
                </a:solidFill>
                <a:latin typeface="Microsoft YaHei"/>
                <a:ea typeface="Microsoft YaHei"/>
                <a:cs typeface="Microsoft YaHei"/>
                <a:sym typeface="Microsoft YaHei"/>
              </a:rPr>
              <a:t>The data of 1K+ Amazon Product's Ratings and Reviews as per their details listed on the official website of Amazon with 16 features as following:</a:t>
            </a:r>
            <a:endParaRPr sz="12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755" name="Google Shape;1755;g2eec892ff6f_2_428"/>
          <p:cNvPicPr preferRelativeResize="0"/>
          <p:nvPr/>
        </p:nvPicPr>
        <p:blipFill rotWithShape="1">
          <a:blip r:embed="rId3">
            <a:alphaModFix/>
          </a:blip>
          <a:srcRect b="0" l="0" r="0" t="0"/>
          <a:stretch/>
        </p:blipFill>
        <p:spPr>
          <a:xfrm>
            <a:off x="8465185" y="114935"/>
            <a:ext cx="561340" cy="501650"/>
          </a:xfrm>
          <a:prstGeom prst="rect">
            <a:avLst/>
          </a:prstGeom>
          <a:noFill/>
          <a:ln>
            <a:noFill/>
          </a:ln>
        </p:spPr>
      </p:pic>
      <p:sp>
        <p:nvSpPr>
          <p:cNvPr id="1756" name="Google Shape;1756;g2eec892ff6f_2_428"/>
          <p:cNvSpPr/>
          <p:nvPr/>
        </p:nvSpPr>
        <p:spPr>
          <a:xfrm>
            <a:off x="193040" y="2059305"/>
            <a:ext cx="39897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rPr lang="en-US" sz="1000">
                <a:solidFill>
                  <a:schemeClr val="dk1"/>
                </a:solidFill>
                <a:latin typeface="Microsoft YaHei"/>
                <a:ea typeface="Microsoft YaHei"/>
                <a:cs typeface="Microsoft YaHei"/>
                <a:sym typeface="Microsoft YaHei"/>
              </a:rPr>
              <a:t>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dk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b="1" sz="1000">
              <a:solidFill>
                <a:schemeClr val="dk1"/>
              </a:solidFill>
              <a:latin typeface="Microsoft YaHei"/>
              <a:ea typeface="Microsoft YaHei"/>
              <a:cs typeface="Microsoft YaHei"/>
              <a:sym typeface="Microsoft YaHei"/>
            </a:endParaRPr>
          </a:p>
        </p:txBody>
      </p:sp>
      <p:sp>
        <p:nvSpPr>
          <p:cNvPr id="1757" name="Google Shape;1757;g2eec892ff6f_2_428"/>
          <p:cNvSpPr/>
          <p:nvPr/>
        </p:nvSpPr>
        <p:spPr>
          <a:xfrm>
            <a:off x="4817110" y="2520315"/>
            <a:ext cx="1588200" cy="2308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sp>
        <p:nvSpPr>
          <p:cNvPr id="1758" name="Google Shape;1758;g2eec892ff6f_2_428"/>
          <p:cNvSpPr/>
          <p:nvPr/>
        </p:nvSpPr>
        <p:spPr>
          <a:xfrm>
            <a:off x="4567555" y="3071495"/>
            <a:ext cx="1745700" cy="1197600"/>
          </a:xfrm>
          <a:prstGeom prst="rect">
            <a:avLst/>
          </a:prstGeom>
          <a:noFill/>
          <a:ln>
            <a:noFill/>
          </a:ln>
        </p:spPr>
        <p:txBody>
          <a:bodyPr anchorCtr="0" anchor="t" bIns="0" lIns="0" spcFirstLastPara="1" rIns="0" wrap="square" tIns="0">
            <a:noAutofit/>
          </a:bodyPr>
          <a:lstStyle/>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about_product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user_name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review_id</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review_title</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review_content</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img_link</a:t>
            </a:r>
            <a:endParaRPr sz="1000">
              <a:solidFill>
                <a:schemeClr val="lt1"/>
              </a:solidFill>
              <a:latin typeface="Microsoft YaHei"/>
              <a:ea typeface="Microsoft YaHei"/>
              <a:cs typeface="Microsoft YaHei"/>
              <a:sym typeface="Microsoft YaHei"/>
            </a:endParaRPr>
          </a:p>
          <a:p>
            <a:pPr indent="-171450" lvl="0" marL="171450" marR="0" rtl="0" algn="l">
              <a:lnSpc>
                <a:spcPct val="87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product_link</a:t>
            </a:r>
            <a:endParaRPr b="1" sz="900">
              <a:solidFill>
                <a:schemeClr val="lt1"/>
              </a:solidFill>
              <a:latin typeface="Microsoft YaHei"/>
              <a:ea typeface="Microsoft YaHei"/>
              <a:cs typeface="Microsoft YaHei"/>
              <a:sym typeface="Microsoft YaHei"/>
            </a:endParaRPr>
          </a:p>
        </p:txBody>
      </p:sp>
      <p:sp>
        <p:nvSpPr>
          <p:cNvPr id="1759" name="Google Shape;1759;g2eec892ff6f_2_428"/>
          <p:cNvSpPr/>
          <p:nvPr/>
        </p:nvSpPr>
        <p:spPr>
          <a:xfrm>
            <a:off x="2106930" y="3071495"/>
            <a:ext cx="1745700" cy="1224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
              <a:solidFill>
                <a:schemeClr val="dk1"/>
              </a:solidFill>
              <a:latin typeface="Arial"/>
              <a:ea typeface="Arial"/>
              <a:cs typeface="Arial"/>
              <a:sym typeface="Arial"/>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product_id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product_name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category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discounted_price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actual_price </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discount_percentage</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a:t>
            </a:r>
            <a:endParaRPr sz="1000">
              <a:solidFill>
                <a:schemeClr val="lt1"/>
              </a:solidFill>
              <a:latin typeface="Microsoft YaHei"/>
              <a:ea typeface="Microsoft YaHei"/>
              <a:cs typeface="Microsoft YaHei"/>
              <a:sym typeface="Microsoft YaHei"/>
            </a:endParaRPr>
          </a:p>
          <a:p>
            <a:pPr indent="-171450" lvl="0" marL="184150" marR="0" rtl="0" algn="l">
              <a:lnSpc>
                <a:spcPct val="90000"/>
              </a:lnSpc>
              <a:spcBef>
                <a:spcPts val="0"/>
              </a:spcBef>
              <a:spcAft>
                <a:spcPts val="0"/>
              </a:spcAft>
              <a:buClr>
                <a:schemeClr val="lt1"/>
              </a:buClr>
              <a:buSzPts val="1000"/>
              <a:buFont typeface="Arial"/>
              <a:buChar char="•"/>
            </a:pPr>
            <a:r>
              <a:rPr lang="en-US" sz="1000">
                <a:solidFill>
                  <a:schemeClr val="lt1"/>
                </a:solidFill>
                <a:latin typeface="Microsoft YaHei"/>
                <a:ea typeface="Microsoft YaHei"/>
                <a:cs typeface="Microsoft YaHei"/>
                <a:sym typeface="Microsoft YaHei"/>
              </a:rPr>
              <a:t>rating_count</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1000"/>
              <a:buFont typeface="Arial"/>
              <a:buNone/>
            </a:pPr>
            <a:r>
              <a:t/>
            </a:r>
            <a:endParaRPr sz="1000">
              <a:solidFill>
                <a:schemeClr val="lt1"/>
              </a:solidFill>
              <a:latin typeface="Microsoft YaHei"/>
              <a:ea typeface="Microsoft YaHei"/>
              <a:cs typeface="Microsoft YaHei"/>
              <a:sym typeface="Microsoft YaHei"/>
            </a:endParaRPr>
          </a:p>
          <a:p>
            <a:pPr indent="0" lvl="0" marL="12700" marR="0" rtl="0" algn="l">
              <a:lnSpc>
                <a:spcPct val="90000"/>
              </a:lnSpc>
              <a:spcBef>
                <a:spcPts val="0"/>
              </a:spcBef>
              <a:spcAft>
                <a:spcPts val="0"/>
              </a:spcAft>
              <a:buClr>
                <a:schemeClr val="dk1"/>
              </a:buClr>
              <a:buSzPts val="900"/>
              <a:buFont typeface="Arial"/>
              <a:buNone/>
            </a:pPr>
            <a:r>
              <a:t/>
            </a:r>
            <a:endParaRPr b="1" sz="900">
              <a:solidFill>
                <a:schemeClr val="lt1"/>
              </a:solidFill>
              <a:latin typeface="Microsoft YaHei"/>
              <a:ea typeface="Microsoft YaHei"/>
              <a:cs typeface="Microsoft YaHei"/>
              <a:sym typeface="Microsoft YaHei"/>
            </a:endParaRPr>
          </a:p>
        </p:txBody>
      </p:sp>
      <p:pic>
        <p:nvPicPr>
          <p:cNvPr id="1760" name="Google Shape;1760;g2eec892ff6f_2_428"/>
          <p:cNvPicPr preferRelativeResize="0"/>
          <p:nvPr/>
        </p:nvPicPr>
        <p:blipFill rotWithShape="1">
          <a:blip r:embed="rId4">
            <a:alphaModFix/>
          </a:blip>
          <a:srcRect b="0" l="0" r="0" t="0"/>
          <a:stretch/>
        </p:blipFill>
        <p:spPr>
          <a:xfrm>
            <a:off x="157288" y="772047"/>
            <a:ext cx="8445600" cy="19506"/>
          </a:xfrm>
          <a:prstGeom prst="rect">
            <a:avLst/>
          </a:prstGeom>
          <a:noFill/>
          <a:ln>
            <a:noFill/>
          </a:ln>
        </p:spPr>
      </p:pic>
      <p:sp>
        <p:nvSpPr>
          <p:cNvPr id="1761" name="Google Shape;1761;g2eec892ff6f_2_428"/>
          <p:cNvSpPr/>
          <p:nvPr/>
        </p:nvSpPr>
        <p:spPr>
          <a:xfrm>
            <a:off x="195575" y="1186226"/>
            <a:ext cx="8787900" cy="3065700"/>
          </a:xfrm>
          <a:prstGeom prst="roundRect">
            <a:avLst>
              <a:gd fmla="val 16667" name="adj"/>
            </a:avLst>
          </a:prstGeom>
          <a:noFill/>
          <a:ln cap="flat" cmpd="sng" w="19050">
            <a:solidFill>
              <a:srgbClr val="38562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2" name="Google Shape;1762;g2eec892ff6f_2_428"/>
          <p:cNvSpPr/>
          <p:nvPr/>
        </p:nvSpPr>
        <p:spPr>
          <a:xfrm>
            <a:off x="5389245" y="2733040"/>
            <a:ext cx="2793900" cy="13608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sz="1000">
              <a:solidFill>
                <a:srgbClr val="7F7F7F"/>
              </a:solidFill>
              <a:latin typeface="Microsoft YaHei"/>
              <a:ea typeface="Microsoft YaHei"/>
              <a:cs typeface="Microsoft YaHei"/>
              <a:sym typeface="Microsoft YaHei"/>
            </a:endParaRPr>
          </a:p>
        </p:txBody>
      </p:sp>
      <p:sp>
        <p:nvSpPr>
          <p:cNvPr id="1763" name="Google Shape;1763;g2eec892ff6f_2_428"/>
          <p:cNvSpPr/>
          <p:nvPr/>
        </p:nvSpPr>
        <p:spPr>
          <a:xfrm>
            <a:off x="5389245" y="2384425"/>
            <a:ext cx="2106900" cy="231900"/>
          </a:xfrm>
          <a:prstGeom prst="rect">
            <a:avLst/>
          </a:prstGeom>
          <a:noFill/>
          <a:ln>
            <a:noFill/>
          </a:ln>
        </p:spPr>
        <p:txBody>
          <a:bodyPr anchorCtr="0" anchor="t" bIns="0" lIns="0" spcFirstLastPara="1" rIns="0" wrap="square" tIns="0">
            <a:noAutofit/>
          </a:bodyPr>
          <a:lstStyle/>
          <a:p>
            <a:pPr indent="0" lvl="0" marL="0" marR="0" rtl="0" algn="l">
              <a:lnSpc>
                <a:spcPct val="87000"/>
              </a:lnSpc>
              <a:spcBef>
                <a:spcPts val="0"/>
              </a:spcBef>
              <a:spcAft>
                <a:spcPts val="0"/>
              </a:spcAft>
              <a:buNone/>
            </a:pPr>
            <a:r>
              <a:t/>
            </a:r>
            <a:endParaRPr b="1" sz="1400">
              <a:solidFill>
                <a:srgbClr val="7F7F7F"/>
              </a:solidFill>
              <a:latin typeface="Microsoft YaHei"/>
              <a:ea typeface="Microsoft YaHei"/>
              <a:cs typeface="Microsoft YaHei"/>
              <a:sym typeface="Microsoft YaHei"/>
            </a:endParaRPr>
          </a:p>
        </p:txBody>
      </p:sp>
      <p:pic>
        <p:nvPicPr>
          <p:cNvPr id="1764" name="Google Shape;1764;g2eec892ff6f_2_428"/>
          <p:cNvPicPr preferRelativeResize="0"/>
          <p:nvPr/>
        </p:nvPicPr>
        <p:blipFill>
          <a:blip r:embed="rId5">
            <a:alphaModFix/>
          </a:blip>
          <a:stretch>
            <a:fillRect/>
          </a:stretch>
        </p:blipFill>
        <p:spPr>
          <a:xfrm>
            <a:off x="-20575" y="1503333"/>
            <a:ext cx="9144003" cy="2183309"/>
          </a:xfrm>
          <a:prstGeom prst="rect">
            <a:avLst/>
          </a:prstGeom>
          <a:noFill/>
          <a:ln>
            <a:noFill/>
          </a:ln>
        </p:spPr>
      </p:pic>
      <p:sp>
        <p:nvSpPr>
          <p:cNvPr id="1765" name="Google Shape;1765;g2eec892ff6f_2_428"/>
          <p:cNvSpPr txBox="1"/>
          <p:nvPr/>
        </p:nvSpPr>
        <p:spPr>
          <a:xfrm>
            <a:off x="561650" y="4384775"/>
            <a:ext cx="80412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"text": "I am unable to find any information related to ethical or compliance issues in this text."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47"/>
          <p:cNvSpPr/>
          <p:nvPr/>
        </p:nvSpPr>
        <p:spPr>
          <a:xfrm>
            <a:off x="3175" y="0"/>
            <a:ext cx="9140825" cy="3550920"/>
          </a:xfrm>
          <a:prstGeom prst="rect">
            <a:avLst/>
          </a:prstGeom>
          <a:solidFill>
            <a:srgbClr val="385623"/>
          </a:solidFill>
          <a:ln>
            <a:noFill/>
          </a:ln>
        </p:spPr>
        <p:txBody>
          <a:bodyPr anchorCtr="0" anchor="t" bIns="0" lIns="0" spcFirstLastPara="1" rIns="0" wrap="square" tIns="0">
            <a:noAutofit/>
          </a:bodyPr>
          <a:lstStyle/>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5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sz="1000">
              <a:solidFill>
                <a:srgbClr val="548135"/>
              </a:solidFill>
              <a:latin typeface="Arial"/>
              <a:ea typeface="Arial"/>
              <a:cs typeface="Arial"/>
              <a:sym typeface="Arial"/>
            </a:endParaRPr>
          </a:p>
          <a:p>
            <a:pPr indent="0" lvl="0" marL="0" marR="0" rtl="0" algn="l">
              <a:lnSpc>
                <a:spcPct val="106000"/>
              </a:lnSpc>
              <a:spcBef>
                <a:spcPts val="0"/>
              </a:spcBef>
              <a:spcAft>
                <a:spcPts val="0"/>
              </a:spcAft>
              <a:buNone/>
            </a:pPr>
            <a:r>
              <a:t/>
            </a:r>
            <a:endParaRPr b="1" sz="1000">
              <a:solidFill>
                <a:srgbClr val="548135"/>
              </a:solidFill>
              <a:latin typeface="Microsoft YaHei"/>
              <a:ea typeface="Microsoft YaHei"/>
              <a:cs typeface="Microsoft YaHei"/>
              <a:sym typeface="Microsoft YaHei"/>
            </a:endParaRPr>
          </a:p>
        </p:txBody>
      </p:sp>
      <p:sp>
        <p:nvSpPr>
          <p:cNvPr id="1771" name="Google Shape;1771;p47"/>
          <p:cNvSpPr/>
          <p:nvPr/>
        </p:nvSpPr>
        <p:spPr>
          <a:xfrm>
            <a:off x="370205" y="3803015"/>
            <a:ext cx="3981450" cy="470535"/>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t/>
            </a:r>
            <a:endParaRPr sz="100">
              <a:solidFill>
                <a:schemeClr val="dk1"/>
              </a:solidFill>
              <a:latin typeface="Arial"/>
              <a:ea typeface="Arial"/>
              <a:cs typeface="Arial"/>
              <a:sym typeface="Arial"/>
            </a:endParaRPr>
          </a:p>
          <a:p>
            <a:pPr indent="0" lvl="0" marL="0" marR="0" rtl="0" algn="l">
              <a:lnSpc>
                <a:spcPct val="107000"/>
              </a:lnSpc>
              <a:spcBef>
                <a:spcPts val="0"/>
              </a:spcBef>
              <a:spcAft>
                <a:spcPts val="0"/>
              </a:spcAft>
              <a:buNone/>
            </a:pPr>
            <a:r>
              <a:t/>
            </a:r>
            <a:endParaRPr sz="400">
              <a:solidFill>
                <a:schemeClr val="dk1"/>
              </a:solidFill>
              <a:latin typeface="Arial"/>
              <a:ea typeface="Arial"/>
              <a:cs typeface="Arial"/>
              <a:sym typeface="Arial"/>
            </a:endParaRPr>
          </a:p>
          <a:p>
            <a:pPr indent="0" lvl="0" marL="12700" marR="0" rtl="0" algn="l">
              <a:lnSpc>
                <a:spcPct val="86000"/>
              </a:lnSpc>
              <a:spcBef>
                <a:spcPts val="0"/>
              </a:spcBef>
              <a:spcAft>
                <a:spcPts val="0"/>
              </a:spcAft>
              <a:buNone/>
            </a:pPr>
            <a:r>
              <a:rPr b="1" lang="en-US" sz="1100">
                <a:solidFill>
                  <a:srgbClr val="000000"/>
                </a:solidFill>
                <a:latin typeface="Microsoft YaHei"/>
                <a:ea typeface="Microsoft YaHei"/>
                <a:cs typeface="Microsoft YaHei"/>
                <a:sym typeface="Microsoft YaHei"/>
              </a:rPr>
              <a:t>TEAM MEMBERS</a:t>
            </a:r>
            <a:r>
              <a:rPr lang="en-US" sz="1100">
                <a:solidFill>
                  <a:srgbClr val="000000"/>
                </a:solidFill>
                <a:latin typeface="Microsoft YaHei"/>
                <a:ea typeface="Microsoft YaHei"/>
                <a:cs typeface="Microsoft YaHei"/>
                <a:sym typeface="Microsoft YaHei"/>
              </a:rPr>
              <a:t>: Wendy &amp; Lukas</a:t>
            </a:r>
            <a:endParaRPr sz="1100">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sz="1100">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sz="1100">
              <a:solidFill>
                <a:srgbClr val="000000"/>
              </a:solidFill>
              <a:latin typeface="Microsoft YaHei"/>
              <a:ea typeface="Microsoft YaHei"/>
              <a:cs typeface="Microsoft YaHei"/>
              <a:sym typeface="Microsoft YaHei"/>
            </a:endParaRPr>
          </a:p>
          <a:p>
            <a:pPr indent="0" lvl="0" marL="12700" marR="0" rtl="0" algn="l">
              <a:lnSpc>
                <a:spcPct val="86000"/>
              </a:lnSpc>
              <a:spcBef>
                <a:spcPts val="0"/>
              </a:spcBef>
              <a:spcAft>
                <a:spcPts val="0"/>
              </a:spcAft>
              <a:buNone/>
            </a:pPr>
            <a:r>
              <a:t/>
            </a:r>
            <a:endParaRPr sz="1100">
              <a:solidFill>
                <a:schemeClr val="dk1"/>
              </a:solidFill>
              <a:latin typeface="Arial"/>
              <a:ea typeface="Arial"/>
              <a:cs typeface="Arial"/>
              <a:sym typeface="Arial"/>
            </a:endParaRPr>
          </a:p>
        </p:txBody>
      </p:sp>
      <p:sp>
        <p:nvSpPr>
          <p:cNvPr id="1772" name="Google Shape;1772;p47"/>
          <p:cNvSpPr txBox="1"/>
          <p:nvPr/>
        </p:nvSpPr>
        <p:spPr>
          <a:xfrm>
            <a:off x="262255" y="1753870"/>
            <a:ext cx="8619490"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Microsoft YaHei"/>
                <a:ea typeface="Microsoft YaHei"/>
                <a:cs typeface="Microsoft YaHei"/>
                <a:sym typeface="Microsoft YaHei"/>
              </a:rPr>
              <a:t>Thanks</a:t>
            </a:r>
            <a:endParaRPr sz="1400">
              <a:solidFill>
                <a:schemeClr val="lt1"/>
              </a:solidFill>
              <a:latin typeface="Microsoft YaHei"/>
              <a:ea typeface="Microsoft YaHei"/>
              <a:cs typeface="Microsoft YaHei"/>
              <a:sym typeface="Microsoft YaHei"/>
            </a:endParaRPr>
          </a:p>
        </p:txBody>
      </p:sp>
      <p:pic>
        <p:nvPicPr>
          <p:cNvPr id="1773" name="Google Shape;1773;p47"/>
          <p:cNvPicPr preferRelativeResize="0"/>
          <p:nvPr/>
        </p:nvPicPr>
        <p:blipFill rotWithShape="1">
          <a:blip r:embed="rId3">
            <a:alphaModFix/>
          </a:blip>
          <a:srcRect b="0" l="0" r="0" t="0"/>
          <a:stretch/>
        </p:blipFill>
        <p:spPr>
          <a:xfrm>
            <a:off x="8386445" y="4537710"/>
            <a:ext cx="561340" cy="501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2024-07-15T02:52:56Z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wqlLaW5nc29mdCBQREYgdG8gV1BTIDkw</vt:lpwstr>
  </property>
  <property fmtid="{D5CDD505-2E9C-101B-9397-08002B2CF9AE}" pid="3" name="Created">
    <vt:filetime>2023-10-23T02:35:14Z</vt:filetime>
  </property>
  <property fmtid="{D5CDD505-2E9C-101B-9397-08002B2CF9AE}" pid="4" name="ICV">
    <vt:lpwstr>9730B975501945A09CC54C948ED9F55F_13</vt:lpwstr>
  </property>
  <property fmtid="{D5CDD505-2E9C-101B-9397-08002B2CF9AE}" pid="5" name="KSOProductBuildVer">
    <vt:lpwstr>1033-5.0.0.7908</vt:lpwstr>
  </property>
</Properties>
</file>